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82" y="13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019052" cy="713618"/>
            <a:chOff x="796893" y="1599579"/>
            <a:chExt cx="6019052" cy="10784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1069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FLATBOX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99ABDC8-3948-DC4D-5060-0DB897673A37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10ED788-02F5-7F21-C8FC-DC9D0F1D77BA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5755B31A-E379-E639-9B7E-E4EBF239D9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E256ADC6-2EF6-32C0-FC36-182C2270CE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525105" y="2831236"/>
            <a:ext cx="5011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FLATBOX</a:t>
            </a:r>
            <a:endParaRPr lang="ru-RU" sz="30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539281" y="3300160"/>
            <a:ext cx="531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складной бокс</a:t>
            </a:r>
          </a:p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на полки глубиной 400 и 500 мм</a:t>
            </a:r>
            <a:endParaRPr lang="ru-RU" sz="1600" dirty="0">
              <a:solidFill>
                <a:srgbClr val="014592"/>
              </a:solidFill>
              <a:latin typeface="Montserrat Medium" panose="00000600000000000000" pitchFamily="2" charset="-52"/>
              <a:cs typeface="LFCRWA+Montserrat-Light"/>
            </a:endParaRPr>
          </a:p>
        </p:txBody>
      </p:sp>
      <p:pic>
        <p:nvPicPr>
          <p:cNvPr id="10" name="Рисунок 9" descr="Изображение выглядит как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D462B09-CFC0-4622-84E6-AAE9BCC8B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5" t="20597" r="4636" b="21562"/>
          <a:stretch/>
        </p:blipFill>
        <p:spPr>
          <a:xfrm>
            <a:off x="758896" y="1755390"/>
            <a:ext cx="5414052" cy="34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58125" y="587237"/>
            <a:ext cx="4333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Изображение выглядит как графическая вставка, Шрифт, Графи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3BB4F51-0A16-42CC-B148-FF72F598E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453"/>
          <a:stretch/>
        </p:blipFill>
        <p:spPr>
          <a:xfrm>
            <a:off x="7503961" y="1294282"/>
            <a:ext cx="1723203" cy="146255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61082C-7A8E-4D4B-8F36-16D6BDC30D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201"/>
          <a:stretch/>
        </p:blipFill>
        <p:spPr>
          <a:xfrm>
            <a:off x="9833352" y="1331202"/>
            <a:ext cx="1674073" cy="1462553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77E175A-1A6C-4AAE-9793-7D1026715D7A}"/>
              </a:ext>
            </a:extLst>
          </p:cNvPr>
          <p:cNvGrpSpPr/>
          <p:nvPr/>
        </p:nvGrpSpPr>
        <p:grpSpPr>
          <a:xfrm>
            <a:off x="707482" y="1351533"/>
            <a:ext cx="1586259" cy="1416934"/>
            <a:chOff x="238496" y="2756248"/>
            <a:chExt cx="790651" cy="706253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31D6CF5A-9188-4828-A7BD-8DC32379F6E2}"/>
                </a:ext>
              </a:extLst>
            </p:cNvPr>
            <p:cNvGrpSpPr/>
            <p:nvPr/>
          </p:nvGrpSpPr>
          <p:grpSpPr>
            <a:xfrm>
              <a:off x="238496" y="2756248"/>
              <a:ext cx="790651" cy="706253"/>
              <a:chOff x="3595257" y="3690343"/>
              <a:chExt cx="790651" cy="706253"/>
            </a:xfrm>
          </p:grpSpPr>
          <p:pic>
            <p:nvPicPr>
              <p:cNvPr id="23" name="Рисунок 22" descr="Изображение выглядит как текст, Шрифт, логотип, символ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160DEDE-FF51-4EF3-B831-C17C6CC201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680"/>
              <a:stretch/>
            </p:blipFill>
            <p:spPr>
              <a:xfrm>
                <a:off x="3595257" y="3690343"/>
                <a:ext cx="790651" cy="706253"/>
              </a:xfrm>
              <a:prstGeom prst="rect">
                <a:avLst/>
              </a:prstGeom>
            </p:spPr>
          </p:pic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74EB01B3-3628-4C8F-BEC3-08555F6CF6EB}"/>
                  </a:ext>
                </a:extLst>
              </p:cNvPr>
              <p:cNvSpPr/>
              <p:nvPr/>
            </p:nvSpPr>
            <p:spPr>
              <a:xfrm>
                <a:off x="3709358" y="3743864"/>
                <a:ext cx="552091" cy="580845"/>
              </a:xfrm>
              <a:prstGeom prst="round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Montserrat" panose="00000500000000000000" pitchFamily="2" charset="-52"/>
                </a:endParaRPr>
              </a:p>
            </p:txBody>
          </p:sp>
        </p:grp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59BA0C6-4F7B-4405-82AC-6F5E61138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02" t="1331" r="753" b="-1331"/>
            <a:stretch/>
          </p:blipFill>
          <p:spPr>
            <a:xfrm>
              <a:off x="318384" y="2924355"/>
              <a:ext cx="605725" cy="373687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9F09BB6-3EF9-4496-BEBA-FD13CBD0AA88}"/>
              </a:ext>
            </a:extLst>
          </p:cNvPr>
          <p:cNvGrpSpPr/>
          <p:nvPr/>
        </p:nvGrpSpPr>
        <p:grpSpPr>
          <a:xfrm>
            <a:off x="5398541" y="1337440"/>
            <a:ext cx="1586259" cy="1416934"/>
            <a:chOff x="1859880" y="2774617"/>
            <a:chExt cx="790651" cy="706253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D4DFEED-DFC4-472A-8B37-A1AA946D5597}"/>
                </a:ext>
              </a:extLst>
            </p:cNvPr>
            <p:cNvGrpSpPr/>
            <p:nvPr/>
          </p:nvGrpSpPr>
          <p:grpSpPr>
            <a:xfrm>
              <a:off x="1859880" y="2774617"/>
              <a:ext cx="790651" cy="706253"/>
              <a:chOff x="3595257" y="3690343"/>
              <a:chExt cx="790651" cy="706253"/>
            </a:xfrm>
          </p:grpSpPr>
          <p:pic>
            <p:nvPicPr>
              <p:cNvPr id="28" name="Рисунок 27" descr="Изображение выглядит как текст, Шрифт, логотип, символ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EEA7368-AEC1-4FBB-8ADB-33D039D4C6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680"/>
              <a:stretch/>
            </p:blipFill>
            <p:spPr>
              <a:xfrm>
                <a:off x="3595257" y="3690343"/>
                <a:ext cx="790651" cy="706253"/>
              </a:xfrm>
              <a:prstGeom prst="rect">
                <a:avLst/>
              </a:prstGeom>
            </p:spPr>
          </p:pic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61CB2A51-D5D3-4645-90C7-41567DF91792}"/>
                  </a:ext>
                </a:extLst>
              </p:cNvPr>
              <p:cNvSpPr/>
              <p:nvPr/>
            </p:nvSpPr>
            <p:spPr>
              <a:xfrm>
                <a:off x="3709358" y="3743864"/>
                <a:ext cx="552091" cy="580845"/>
              </a:xfrm>
              <a:prstGeom prst="round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Montserrat" panose="00000500000000000000" pitchFamily="2" charset="-52"/>
                </a:endParaRPr>
              </a:p>
            </p:txBody>
          </p:sp>
        </p:grp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4A9B941-B997-4137-A9D3-76BFF09B1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1873" y="2912248"/>
              <a:ext cx="536306" cy="44649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7461D7E-16A9-4D44-88D6-EE0CE33C2207}"/>
              </a:ext>
            </a:extLst>
          </p:cNvPr>
          <p:cNvGrpSpPr/>
          <p:nvPr/>
        </p:nvGrpSpPr>
        <p:grpSpPr>
          <a:xfrm>
            <a:off x="3019519" y="1338210"/>
            <a:ext cx="1602025" cy="1431015"/>
            <a:chOff x="1032083" y="2765433"/>
            <a:chExt cx="790651" cy="706253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61B7CA9A-1F38-4A9A-87EB-F928741CD65E}"/>
                </a:ext>
              </a:extLst>
            </p:cNvPr>
            <p:cNvGrpSpPr/>
            <p:nvPr/>
          </p:nvGrpSpPr>
          <p:grpSpPr>
            <a:xfrm>
              <a:off x="1032083" y="2765433"/>
              <a:ext cx="790651" cy="706253"/>
              <a:chOff x="3595257" y="3690343"/>
              <a:chExt cx="790651" cy="706253"/>
            </a:xfrm>
          </p:grpSpPr>
          <p:pic>
            <p:nvPicPr>
              <p:cNvPr id="41" name="Рисунок 40" descr="Изображение выглядит как текст, Шрифт, логотип, символ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5E8AEFD-D726-4A52-8BF1-8E6709D749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680"/>
              <a:stretch/>
            </p:blipFill>
            <p:spPr>
              <a:xfrm>
                <a:off x="3595257" y="3690343"/>
                <a:ext cx="790651" cy="706253"/>
              </a:xfrm>
              <a:prstGeom prst="rect">
                <a:avLst/>
              </a:prstGeom>
            </p:spPr>
          </p:pic>
          <p:sp>
            <p:nvSpPr>
              <p:cNvPr id="42" name="Прямоугольник: скругленные углы 41">
                <a:extLst>
                  <a:ext uri="{FF2B5EF4-FFF2-40B4-BE49-F238E27FC236}">
                    <a16:creationId xmlns:a16="http://schemas.microsoft.com/office/drawing/2014/main" id="{93CD0E9E-B593-4FCC-BA33-05C1997B314F}"/>
                  </a:ext>
                </a:extLst>
              </p:cNvPr>
              <p:cNvSpPr/>
              <p:nvPr/>
            </p:nvSpPr>
            <p:spPr>
              <a:xfrm>
                <a:off x="3709358" y="3743864"/>
                <a:ext cx="552091" cy="580845"/>
              </a:xfrm>
              <a:prstGeom prst="round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Montserrat" panose="00000500000000000000" pitchFamily="2" charset="-52"/>
                </a:endParaRPr>
              </a:p>
            </p:txBody>
          </p:sp>
        </p:grp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C537149-DF4A-423B-AE71-45AC5D474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78052" y="2877537"/>
              <a:ext cx="520223" cy="452083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D9E3A14-2160-4237-BA64-BCCB02F408DA}"/>
              </a:ext>
            </a:extLst>
          </p:cNvPr>
          <p:cNvGrpSpPr/>
          <p:nvPr/>
        </p:nvGrpSpPr>
        <p:grpSpPr>
          <a:xfrm>
            <a:off x="5419677" y="4363426"/>
            <a:ext cx="1780012" cy="1590005"/>
            <a:chOff x="4626442" y="3553669"/>
            <a:chExt cx="790651" cy="706253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F839F1B1-0ECD-49AF-A8C4-FC0FF6B63460}"/>
                </a:ext>
              </a:extLst>
            </p:cNvPr>
            <p:cNvGrpSpPr/>
            <p:nvPr/>
          </p:nvGrpSpPr>
          <p:grpSpPr>
            <a:xfrm>
              <a:off x="4626442" y="3553669"/>
              <a:ext cx="790651" cy="706253"/>
              <a:chOff x="3595257" y="3690343"/>
              <a:chExt cx="790651" cy="706253"/>
            </a:xfrm>
          </p:grpSpPr>
          <p:pic>
            <p:nvPicPr>
              <p:cNvPr id="53" name="Рисунок 52" descr="Изображение выглядит как текст, Шрифт, логотип, символ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95739A-A2BB-4082-A5D1-4C021B5A23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680"/>
              <a:stretch/>
            </p:blipFill>
            <p:spPr>
              <a:xfrm>
                <a:off x="3595257" y="3690343"/>
                <a:ext cx="790651" cy="706253"/>
              </a:xfrm>
              <a:prstGeom prst="rect">
                <a:avLst/>
              </a:prstGeom>
            </p:spPr>
          </p:pic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42CE3680-C276-44FB-AF9E-250987F6C47B}"/>
                  </a:ext>
                </a:extLst>
              </p:cNvPr>
              <p:cNvSpPr/>
              <p:nvPr/>
            </p:nvSpPr>
            <p:spPr>
              <a:xfrm>
                <a:off x="3709358" y="3743864"/>
                <a:ext cx="552091" cy="580845"/>
              </a:xfrm>
              <a:prstGeom prst="round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Montserrat" panose="00000500000000000000" pitchFamily="2" charset="-52"/>
                </a:endParaRPr>
              </a:p>
            </p:txBody>
          </p:sp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A6432DF-8B0B-448A-AD13-EA91E62EC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04" b="89216" l="4136" r="96837">
                          <a14:foregroundMark x1="20925" y1="17320" x2="14599" y2="37582"/>
                          <a14:foregroundMark x1="14599" y1="37582" x2="14355" y2="38562"/>
                          <a14:foregroundMark x1="35523" y1="23529" x2="35280" y2="51307"/>
                          <a14:foregroundMark x1="48662" y1="31373" x2="49392" y2="37908"/>
                          <a14:foregroundMark x1="65450" y1="25163" x2="66910" y2="28431"/>
                          <a14:foregroundMark x1="81752" y1="25163" x2="83455" y2="28431"/>
                          <a14:foregroundMark x1="7543" y1="47712" x2="5353" y2="51634"/>
                          <a14:foregroundMark x1="95620" y1="50654" x2="92701" y2="45752"/>
                          <a14:foregroundMark x1="96594" y1="70915" x2="96837" y2="81699"/>
                          <a14:foregroundMark x1="4136" y1="68301" x2="4623" y2="761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89890" y="3745179"/>
              <a:ext cx="453395" cy="337564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C1B0D70-97AE-40F7-B8B2-275B41186CF5}"/>
              </a:ext>
            </a:extLst>
          </p:cNvPr>
          <p:cNvGrpSpPr/>
          <p:nvPr/>
        </p:nvGrpSpPr>
        <p:grpSpPr>
          <a:xfrm>
            <a:off x="7531841" y="4373921"/>
            <a:ext cx="1754470" cy="1567190"/>
            <a:chOff x="5723541" y="3538558"/>
            <a:chExt cx="790651" cy="706253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198C6DD2-1A7A-4281-93B9-660846A17EC0}"/>
                </a:ext>
              </a:extLst>
            </p:cNvPr>
            <p:cNvGrpSpPr/>
            <p:nvPr/>
          </p:nvGrpSpPr>
          <p:grpSpPr>
            <a:xfrm>
              <a:off x="5723541" y="3538558"/>
              <a:ext cx="790651" cy="706253"/>
              <a:chOff x="3595257" y="3690343"/>
              <a:chExt cx="790651" cy="706253"/>
            </a:xfrm>
          </p:grpSpPr>
          <p:pic>
            <p:nvPicPr>
              <p:cNvPr id="58" name="Рисунок 57" descr="Изображение выглядит как текст, Шрифт, логотип, символ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30734F3-E4A0-4C9F-8E85-EB11B947D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680"/>
              <a:stretch/>
            </p:blipFill>
            <p:spPr>
              <a:xfrm>
                <a:off x="3595257" y="3690343"/>
                <a:ext cx="790651" cy="706253"/>
              </a:xfrm>
              <a:prstGeom prst="rect">
                <a:avLst/>
              </a:prstGeom>
            </p:spPr>
          </p:pic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9AD810E2-18A8-4B84-B0A3-CCA2E9BCDBA1}"/>
                  </a:ext>
                </a:extLst>
              </p:cNvPr>
              <p:cNvSpPr/>
              <p:nvPr/>
            </p:nvSpPr>
            <p:spPr>
              <a:xfrm>
                <a:off x="3709358" y="3743864"/>
                <a:ext cx="552091" cy="580845"/>
              </a:xfrm>
              <a:prstGeom prst="round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Montserrat" panose="00000500000000000000" pitchFamily="2" charset="-52"/>
                </a:endParaRPr>
              </a:p>
            </p:txBody>
          </p:sp>
        </p:grpSp>
        <p:pic>
          <p:nvPicPr>
            <p:cNvPr id="57" name="Picture 4">
              <a:extLst>
                <a:ext uri="{FF2B5EF4-FFF2-40B4-BE49-F238E27FC236}">
                  <a16:creationId xmlns:a16="http://schemas.microsoft.com/office/drawing/2014/main" id="{351D17C3-1C75-4385-B71A-ED34F9699C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167" r="93417">
                          <a14:foregroundMark x1="83250" y1="17833" x2="80583" y2="35083"/>
                          <a14:foregroundMark x1="80583" y1="35083" x2="67500" y2="63500"/>
                          <a14:foregroundMark x1="67500" y1="63500" x2="39750" y2="76083"/>
                          <a14:foregroundMark x1="39750" y1="76083" x2="14167" y2="70083"/>
                          <a14:foregroundMark x1="14167" y1="70083" x2="18833" y2="55500"/>
                          <a14:foregroundMark x1="18833" y1="55500" x2="52917" y2="32917"/>
                          <a14:foregroundMark x1="52917" y1="32917" x2="71417" y2="30833"/>
                          <a14:foregroundMark x1="71417" y1="30833" x2="62083" y2="47333"/>
                          <a14:foregroundMark x1="62083" y1="47333" x2="32750" y2="66417"/>
                          <a14:foregroundMark x1="32750" y1="66417" x2="21917" y2="69583"/>
                          <a14:foregroundMark x1="12833" y1="59083" x2="9583" y2="70333"/>
                          <a14:foregroundMark x1="9917" y1="61667" x2="14667" y2="77667"/>
                          <a14:foregroundMark x1="14667" y1="77667" x2="31500" y2="81083"/>
                          <a14:foregroundMark x1="31500" y1="81083" x2="38000" y2="79417"/>
                          <a14:foregroundMark x1="37833" y1="82667" x2="86000" y2="44417"/>
                          <a14:foregroundMark x1="86000" y1="44417" x2="85500" y2="42583"/>
                          <a14:foregroundMark x1="90083" y1="43917" x2="86750" y2="61250"/>
                          <a14:foregroundMark x1="86750" y1="61250" x2="42083" y2="79750"/>
                          <a14:foregroundMark x1="93250" y1="41167" x2="93417" y2="52917"/>
                          <a14:foregroundMark x1="76833" y1="15083" x2="66417" y2="27250"/>
                          <a14:foregroundMark x1="66417" y1="27250" x2="78083" y2="14000"/>
                          <a14:foregroundMark x1="78083" y1="14000" x2="78083" y2="14333"/>
                          <a14:foregroundMark x1="71583" y1="32833" x2="67000" y2="49333"/>
                          <a14:foregroundMark x1="67000" y1="49333" x2="49333" y2="64167"/>
                          <a14:foregroundMark x1="49333" y1="64167" x2="35083" y2="70083"/>
                          <a14:foregroundMark x1="35083" y1="70083" x2="40583" y2="45500"/>
                          <a14:foregroundMark x1="40583" y1="45500" x2="43000" y2="47250"/>
                          <a14:foregroundMark x1="61250" y1="36500" x2="55583" y2="42083"/>
                          <a14:foregroundMark x1="50417" y1="50917" x2="34750" y2="60000"/>
                          <a14:foregroundMark x1="34750" y1="60000" x2="37500" y2="40167"/>
                          <a14:foregroundMark x1="37500" y1="40167" x2="36917" y2="43167"/>
                          <a14:foregroundMark x1="32083" y1="50917" x2="26000" y2="58833"/>
                          <a14:foregroundMark x1="26000" y1="51333" x2="31917" y2="64250"/>
                          <a14:foregroundMark x1="7167" y1="59417" x2="7500" y2="70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1" t="10277" r="4346" b="11264"/>
            <a:stretch/>
          </p:blipFill>
          <p:spPr bwMode="auto">
            <a:xfrm>
              <a:off x="5870613" y="3685267"/>
              <a:ext cx="486147" cy="41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77AB873-6F82-4C5B-8915-98D924B1AC54}"/>
              </a:ext>
            </a:extLst>
          </p:cNvPr>
          <p:cNvGrpSpPr/>
          <p:nvPr/>
        </p:nvGrpSpPr>
        <p:grpSpPr>
          <a:xfrm>
            <a:off x="2878098" y="4356557"/>
            <a:ext cx="1780012" cy="1590005"/>
            <a:chOff x="320879" y="4208323"/>
            <a:chExt cx="790651" cy="706253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202A4CDB-5DF5-4BD0-93AD-9708484C3B49}"/>
                </a:ext>
              </a:extLst>
            </p:cNvPr>
            <p:cNvGrpSpPr/>
            <p:nvPr/>
          </p:nvGrpSpPr>
          <p:grpSpPr>
            <a:xfrm>
              <a:off x="320879" y="4208323"/>
              <a:ext cx="790651" cy="706253"/>
              <a:chOff x="3595257" y="3690343"/>
              <a:chExt cx="790651" cy="706253"/>
            </a:xfrm>
          </p:grpSpPr>
          <p:pic>
            <p:nvPicPr>
              <p:cNvPr id="63" name="Рисунок 62" descr="Изображение выглядит как текст, Шрифт, логотип, символ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74DCA8-0B28-477C-9FED-8EAB665E22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680"/>
              <a:stretch/>
            </p:blipFill>
            <p:spPr>
              <a:xfrm>
                <a:off x="3595257" y="3690343"/>
                <a:ext cx="790651" cy="706253"/>
              </a:xfrm>
              <a:prstGeom prst="rect">
                <a:avLst/>
              </a:prstGeom>
            </p:spPr>
          </p:pic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9E8A49A4-037F-4DBC-8CB0-69658F044BA9}"/>
                  </a:ext>
                </a:extLst>
              </p:cNvPr>
              <p:cNvSpPr/>
              <p:nvPr/>
            </p:nvSpPr>
            <p:spPr>
              <a:xfrm>
                <a:off x="3709358" y="3743864"/>
                <a:ext cx="552091" cy="580845"/>
              </a:xfrm>
              <a:prstGeom prst="round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Montserrat" panose="00000500000000000000" pitchFamily="2" charset="-52"/>
                </a:endParaRPr>
              </a:p>
            </p:txBody>
          </p:sp>
        </p:grp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1EF189B1-6CC1-497D-91ED-0B7C07389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6707" y="4299015"/>
              <a:ext cx="502832" cy="526615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98946C20-C095-493B-89E6-EE236B1C8C5A}"/>
              </a:ext>
            </a:extLst>
          </p:cNvPr>
          <p:cNvSpPr txBox="1"/>
          <p:nvPr/>
        </p:nvSpPr>
        <p:spPr>
          <a:xfrm>
            <a:off x="343563" y="2782874"/>
            <a:ext cx="231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Конфеты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EA30D4-4BEA-47F1-9313-40D04732D1FA}"/>
              </a:ext>
            </a:extLst>
          </p:cNvPr>
          <p:cNvSpPr txBox="1"/>
          <p:nvPr/>
        </p:nvSpPr>
        <p:spPr>
          <a:xfrm>
            <a:off x="2693871" y="2782874"/>
            <a:ext cx="231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Орехи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01BB78-DE9A-4E39-A7A5-FF235622CCBC}"/>
              </a:ext>
            </a:extLst>
          </p:cNvPr>
          <p:cNvSpPr txBox="1"/>
          <p:nvPr/>
        </p:nvSpPr>
        <p:spPr>
          <a:xfrm>
            <a:off x="5106564" y="2782874"/>
            <a:ext cx="231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Сухофрукты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214BBE-87EA-4950-AB88-9BEF2646F482}"/>
              </a:ext>
            </a:extLst>
          </p:cNvPr>
          <p:cNvSpPr txBox="1"/>
          <p:nvPr/>
        </p:nvSpPr>
        <p:spPr>
          <a:xfrm>
            <a:off x="7252028" y="2782874"/>
            <a:ext cx="231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Хобби и 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творчество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7C89265-C1DB-4F42-9A83-71DEDE21FD3E}"/>
              </a:ext>
            </a:extLst>
          </p:cNvPr>
          <p:cNvSpPr txBox="1"/>
          <p:nvPr/>
        </p:nvSpPr>
        <p:spPr>
          <a:xfrm>
            <a:off x="9534341" y="2782874"/>
            <a:ext cx="231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Акционные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товары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57E40CC-F600-4F2D-8BDA-A579549A800F}"/>
              </a:ext>
            </a:extLst>
          </p:cNvPr>
          <p:cNvSpPr txBox="1"/>
          <p:nvPr/>
        </p:nvSpPr>
        <p:spPr>
          <a:xfrm>
            <a:off x="174168" y="3635930"/>
            <a:ext cx="1203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Универсальное решение для организации продаж на полках стеллажей, </a:t>
            </a:r>
          </a:p>
          <a:p>
            <a:pPr algn="ctr"/>
            <a:r>
              <a:rPr lang="ru-RU" sz="1600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палетных</a:t>
            </a: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местах и </a:t>
            </a:r>
            <a:r>
              <a:rPr lang="ru-RU" sz="1600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прикассовой</a:t>
            </a: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выкладке.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EC8DE30-5F03-47D4-B707-057C990853CE}"/>
              </a:ext>
            </a:extLst>
          </p:cNvPr>
          <p:cNvSpPr txBox="1"/>
          <p:nvPr/>
        </p:nvSpPr>
        <p:spPr>
          <a:xfrm>
            <a:off x="1506722" y="738266"/>
            <a:ext cx="902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Практичное решение для выкладки мелких и сыпучих продуктов в любой категории:</a:t>
            </a:r>
          </a:p>
        </p:txBody>
      </p:sp>
    </p:spTree>
    <p:extLst>
      <p:ext uri="{BB962C8B-B14F-4D97-AF65-F5344CB8AC3E}">
        <p14:creationId xmlns:p14="http://schemas.microsoft.com/office/powerpoint/2010/main" val="25528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дизайн, журнальный столик, мебель, стол&#10;&#10;Автоматически созданное описание">
            <a:extLst>
              <a:ext uri="{FF2B5EF4-FFF2-40B4-BE49-F238E27FC236}">
                <a16:creationId xmlns:a16="http://schemas.microsoft.com/office/drawing/2014/main" id="{D9BCFF10-FE80-4C1B-9CA8-CAF68FE87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03" t="21758" r="17083" b="22500"/>
          <a:stretch/>
        </p:blipFill>
        <p:spPr>
          <a:xfrm>
            <a:off x="5620052" y="290784"/>
            <a:ext cx="3468439" cy="2978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Складной бокс на полки глубиной 400 и 500 мм</a:t>
            </a:r>
          </a:p>
        </p:txBody>
      </p:sp>
      <p:sp>
        <p:nvSpPr>
          <p:cNvPr id="13" name="Text Box 2">
            <a:hlinkClick r:id="rId3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3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4833257" y="587237"/>
            <a:ext cx="735874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белый, дизайн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EEB304E9-5304-47E7-BC6D-5E54D11862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99" t="22500" r="10397" b="21757"/>
          <a:stretch/>
        </p:blipFill>
        <p:spPr>
          <a:xfrm>
            <a:off x="8573296" y="2410833"/>
            <a:ext cx="2908001" cy="2036334"/>
          </a:xfrm>
          <a:prstGeom prst="rect">
            <a:avLst/>
          </a:prstGeom>
        </p:spPr>
      </p:pic>
      <p:sp>
        <p:nvSpPr>
          <p:cNvPr id="11" name="Google Shape;348;g299ec2724b3_0_438">
            <a:extLst>
              <a:ext uri="{FF2B5EF4-FFF2-40B4-BE49-F238E27FC236}">
                <a16:creationId xmlns:a16="http://schemas.microsoft.com/office/drawing/2014/main" id="{EFA44469-DF07-4C90-86A5-99D7EC84815E}"/>
              </a:ext>
            </a:extLst>
          </p:cNvPr>
          <p:cNvSpPr txBox="1"/>
          <p:nvPr/>
        </p:nvSpPr>
        <p:spPr>
          <a:xfrm>
            <a:off x="832181" y="1841972"/>
            <a:ext cx="4309893" cy="167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50" rIns="0" bIns="0" anchor="t" anchorCtr="0">
            <a:spAutoFit/>
          </a:bodyPr>
          <a:lstStyle/>
          <a:p>
            <a:pPr>
              <a:buClr>
                <a:srgbClr val="004F9D"/>
              </a:buClr>
            </a:pPr>
            <a:r>
              <a:rPr lang="ru-RU" sz="1200" b="1" dirty="0">
                <a:solidFill>
                  <a:srgbClr val="004F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Преимущества</a:t>
            </a:r>
          </a:p>
          <a:p>
            <a:pPr>
              <a:buClr>
                <a:srgbClr val="004F9D"/>
              </a:buClr>
            </a:pPr>
            <a:endParaRPr lang="en-US" sz="1200" b="1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04F9D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Вертикальные и оптимальные по толщине стенки максимально эффективно используют полочное пространство. </a:t>
            </a:r>
          </a:p>
          <a:p>
            <a:pPr>
              <a:buClr>
                <a:srgbClr val="004F9D"/>
              </a:buClr>
            </a:pPr>
            <a:endParaRPr lang="ru-RU" sz="1200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04F9D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Поставляется в плоском разобранном состоянии – простая и дешёвая логистика и поддержание остатка в точке продаж.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DE61315-C0F7-4390-A209-D57F297BA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372604"/>
              </p:ext>
            </p:extLst>
          </p:nvPr>
        </p:nvGraphicFramePr>
        <p:xfrm>
          <a:off x="832182" y="4604456"/>
          <a:ext cx="10517005" cy="10951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58078">
                  <a:extLst>
                    <a:ext uri="{9D8B030D-6E8A-4147-A177-3AD203B41FA5}">
                      <a16:colId xmlns:a16="http://schemas.microsoft.com/office/drawing/2014/main" val="3149660382"/>
                    </a:ext>
                  </a:extLst>
                </a:gridCol>
                <a:gridCol w="5264387">
                  <a:extLst>
                    <a:ext uri="{9D8B030D-6E8A-4147-A177-3AD203B41FA5}">
                      <a16:colId xmlns:a16="http://schemas.microsoft.com/office/drawing/2014/main" val="3334641418"/>
                    </a:ext>
                  </a:extLst>
                </a:gridCol>
                <a:gridCol w="1453764">
                  <a:extLst>
                    <a:ext uri="{9D8B030D-6E8A-4147-A177-3AD203B41FA5}">
                      <a16:colId xmlns:a16="http://schemas.microsoft.com/office/drawing/2014/main" val="1213649660"/>
                    </a:ext>
                  </a:extLst>
                </a:gridCol>
                <a:gridCol w="1360743">
                  <a:extLst>
                    <a:ext uri="{9D8B030D-6E8A-4147-A177-3AD203B41FA5}">
                      <a16:colId xmlns:a16="http://schemas.microsoft.com/office/drawing/2014/main" val="3855179342"/>
                    </a:ext>
                  </a:extLst>
                </a:gridCol>
                <a:gridCol w="1380033">
                  <a:extLst>
                    <a:ext uri="{9D8B030D-6E8A-4147-A177-3AD203B41FA5}">
                      <a16:colId xmlns:a16="http://schemas.microsoft.com/office/drawing/2014/main" val="2849567167"/>
                    </a:ext>
                  </a:extLst>
                </a:gridCol>
              </a:tblGrid>
              <a:tr h="460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L="7024" marR="7024" marT="7024" marB="0" anchor="b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Габариты в собранном состоянии (ШхГхВ)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Объем, л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6218249"/>
                  </a:ext>
                </a:extLst>
              </a:tr>
              <a:tr h="317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576319</a:t>
                      </a:r>
                    </a:p>
                  </a:txBody>
                  <a:tcPr marL="7024" marR="7024" marT="7024" marB="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195х380х145 мм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А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5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10182"/>
                  </a:ext>
                </a:extLst>
              </a:tr>
              <a:tr h="317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574560</a:t>
                      </a:r>
                    </a:p>
                  </a:txBody>
                  <a:tcPr marL="7024" marR="7024" marT="7024" marB="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240х480х150 мм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А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1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2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3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152</Words>
  <Application>Microsoft Office PowerPoint</Application>
  <PresentationFormat>Широкоэкранный</PresentationFormat>
  <Paragraphs>50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Arimo</vt:lpstr>
      <vt:lpstr>Calibri</vt:lpstr>
      <vt:lpstr>Montserrat</vt:lpstr>
      <vt:lpstr>Montserrat ExtraBold</vt:lpstr>
      <vt:lpstr>Montserrat Medium</vt:lpstr>
      <vt:lpstr>Open Sans</vt:lpstr>
      <vt:lpstr>opensans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Саблина Валерия</cp:lastModifiedBy>
  <cp:revision>15</cp:revision>
  <dcterms:created xsi:type="dcterms:W3CDTF">2024-08-31T11:38:16Z</dcterms:created>
  <dcterms:modified xsi:type="dcterms:W3CDTF">2024-11-26T12:15:11Z</dcterms:modified>
</cp:coreProperties>
</file>