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1" r:id="rId11"/>
    <p:sldId id="26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0" userDrawn="1">
          <p15:clr>
            <a:srgbClr val="A4A3A4"/>
          </p15:clr>
        </p15:guide>
        <p15:guide id="2" pos="551" userDrawn="1">
          <p15:clr>
            <a:srgbClr val="A4A3A4"/>
          </p15:clr>
        </p15:guide>
        <p15:guide id="3" pos="7129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  <p15:guide id="5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>
        <p:guide orient="horz" pos="550"/>
        <p:guide pos="551"/>
        <p:guide pos="7129"/>
        <p:guide orient="horz" pos="399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103A2-A9BD-5120-FD6E-23B1F7316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725243-1504-EA09-CBC3-5DEB38F62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57552D-40B8-B16F-2A5D-7AF8B0C2E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E053F-649F-1C76-B72C-6BE75C99F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336DB2-9437-288F-980E-6ECFBFFD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35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BE844-BB9C-51FA-64C4-0B916DF16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3F3FC9-CCB8-D1E8-F76F-C78BAA760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E3C5C-C4D1-0494-C4BA-8C7BBF512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89867B-5395-6C17-24C8-9E63ADA6A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E2FB5A-CBE0-C4D9-DF67-2E463E2F9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694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E4192D-E69F-32AC-D8AE-9A9BAA2BD3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11C849-2B8B-98B3-DB90-C5D9F1ABD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E9582B-C242-B698-A2BC-9FFCFF8F2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CF1089-BFE1-D8E2-545A-534587A3E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7AC5D8-4BB0-FEA3-6D86-618CE1B65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43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D4FD4F-A623-F3E6-760B-4B25D408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BFFE5E-C902-C3FA-ED25-0C5C25564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567BE3-868E-B4F4-D8A1-B62BE2BB2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04F5BB-FDF8-310A-00E3-C9D4BC18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80096-152B-600C-91C5-248DAF8E0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737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2FABB-9D07-B72F-AF9D-5E648E6A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FE7EA3-C188-DEF5-4041-5957813E4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0F9A0F-BDF5-C62D-346E-0E68FBB29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0B572C-973F-332C-E321-E49D1DB14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F84163-3BE3-87A4-CCB0-F26F9FD9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36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5794A-52A0-9208-30DF-E61A6A7FA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7B8941-85B5-9F6A-A624-2531EB7F1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0521FB-276C-8ED5-C2EB-102380357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D10A77-55C1-7316-8F49-7C58C75EA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128FB9-D5E2-EB37-2DED-5A8175585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85DA02-EFF8-0436-5BDA-C08ABAAF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064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2B228-C767-9B96-BCD4-B0751AF1B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54A4C6-5540-3059-3805-64D555A69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7A49D2-182D-24C3-84E2-B40F92DC4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1730CA-F6FD-E2F0-7C97-135CFFFF5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EE21FC0-28C2-D753-EC56-8A88358171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7433B-314D-978F-C92A-9B40CC36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4A0205-6443-A59E-90C1-91ECCE088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FE0813-27CB-3822-3ED1-BD2902C1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9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5936D-8160-95DE-CFFA-EC6FA8A3F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055559-EA0F-C1BD-0325-8047C8857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3A6DD1-131F-D104-B26F-CB38F7F0A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43D69E-C4A2-0AD1-465F-4430F9F22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42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44D67A-2227-49DE-EB98-A164D342D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593356-CC82-78B6-5D32-465A06908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9A548E-CF93-A7EB-AA89-C992C638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485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B4405-1318-B578-0FE2-BF809417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988E3D-36B6-01FA-A699-393C414A1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10311B-EBB8-D21F-629E-38FA9D09E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F817E-0225-36D2-6829-429D462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A90E0C-DA61-5D9B-4E71-6732A6111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75AA60-EF5A-BBBB-BFE2-495FD92AD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859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0D104-8950-C503-A7FF-4A14FE7C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39057AF-73C7-6E55-0E37-A2577F35E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642CEE-F518-E47F-C20C-900056700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A8B1C5-89AB-2678-4AFC-B0C410A05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CABDB4-7A3E-E555-E862-E325C47BA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26851F-BA27-B010-ED4D-E1775DC54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540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8AE6E-6B8E-68E9-EDF3-12CB75320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208C87-9B2A-41E2-CFFA-5B3857D52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4BBFBC-503C-29F2-0A99-138E5D9D02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629193-CFE6-4872-9A47-3A09CA9F8C58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87E572-BFBE-E0E1-EE20-F4A1DE11E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B0C1F8-B5D0-8EA5-C829-35C4BD213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97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uropos.group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uropos.group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иаграмма, Технический чертеж, дизайн">
            <a:extLst>
              <a:ext uri="{FF2B5EF4-FFF2-40B4-BE49-F238E27FC236}">
                <a16:creationId xmlns:a16="http://schemas.microsoft.com/office/drawing/2014/main" id="{04C7BFEA-E2C4-83E3-A4A4-AD995749B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1" y="2009553"/>
            <a:ext cx="7728131" cy="4983527"/>
          </a:xfrm>
          <a:prstGeom prst="rect">
            <a:avLst/>
          </a:prstGeom>
        </p:spPr>
      </p:pic>
      <p:pic>
        <p:nvPicPr>
          <p:cNvPr id="9" name="Рисунок 8" descr="Изображение выглядит как Шрифт, текст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E47F6161-2C8D-A36D-1C6B-C86E41EA6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830" y="871870"/>
            <a:ext cx="2085740" cy="617336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AFF2387-F45E-BBF0-A589-446EDCA56947}"/>
              </a:ext>
            </a:extLst>
          </p:cNvPr>
          <p:cNvGrpSpPr/>
          <p:nvPr/>
        </p:nvGrpSpPr>
        <p:grpSpPr>
          <a:xfrm>
            <a:off x="751626" y="717077"/>
            <a:ext cx="6495150" cy="713618"/>
            <a:chOff x="796893" y="1599579"/>
            <a:chExt cx="6019052" cy="107847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AECA9F-3D70-907C-5955-FEC9C365728C}"/>
                </a:ext>
              </a:extLst>
            </p:cNvPr>
            <p:cNvSpPr txBox="1"/>
            <p:nvPr/>
          </p:nvSpPr>
          <p:spPr>
            <a:xfrm>
              <a:off x="796893" y="1599579"/>
              <a:ext cx="6004876" cy="1069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Montserrat ExtraBold" panose="000009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rPr>
                <a:t>QUADRO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D32B8A-9754-7617-DA0A-4B9ABEF42A0D}"/>
                </a:ext>
              </a:extLst>
            </p:cNvPr>
            <p:cNvSpPr txBox="1"/>
            <p:nvPr/>
          </p:nvSpPr>
          <p:spPr>
            <a:xfrm>
              <a:off x="811069" y="2277940"/>
              <a:ext cx="60048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000" dirty="0">
                <a:solidFill>
                  <a:schemeClr val="bg1"/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4" name="Text Box 2">
            <a:hlinkClick r:id="rId4"/>
            <a:extLst>
              <a:ext uri="{FF2B5EF4-FFF2-40B4-BE49-F238E27FC236}">
                <a16:creationId xmlns:a16="http://schemas.microsoft.com/office/drawing/2014/main" id="{3486103E-2A38-7ED1-F827-9B46B113F277}"/>
              </a:ext>
            </a:extLst>
          </p:cNvPr>
          <p:cNvSpPr txBox="1">
            <a:spLocks/>
          </p:cNvSpPr>
          <p:nvPr/>
        </p:nvSpPr>
        <p:spPr bwMode="auto">
          <a:xfrm>
            <a:off x="839788" y="6171331"/>
            <a:ext cx="127919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EUROPOS.GROUP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8F47CEA2-BA60-31FA-296D-180C71F1F4C1}"/>
              </a:ext>
            </a:extLst>
          </p:cNvPr>
          <p:cNvSpPr txBox="1">
            <a:spLocks/>
          </p:cNvSpPr>
          <p:nvPr/>
        </p:nvSpPr>
        <p:spPr bwMode="auto">
          <a:xfrm>
            <a:off x="2467463" y="6171331"/>
            <a:ext cx="104128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65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11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2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C297C7B-EB73-429D-8E3C-355741DB14BB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Габариты корзины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QUADRO 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8372EA3D-BF76-43CB-86E1-271DDEE36C15}"/>
              </a:ext>
            </a:extLst>
          </p:cNvPr>
          <p:cNvCxnSpPr>
            <a:cxnSpLocks/>
          </p:cNvCxnSpPr>
          <p:nvPr/>
        </p:nvCxnSpPr>
        <p:spPr>
          <a:xfrm>
            <a:off x="7498080" y="587237"/>
            <a:ext cx="469392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CDC8739-1662-4388-AEAB-469E2A22D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324" y="970182"/>
            <a:ext cx="6478372" cy="55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5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9FC82C-78E1-4725-457D-71B5DE6E9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918" y="803477"/>
            <a:ext cx="3828020" cy="60545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E4CDC0-C1F1-4D65-E11F-8CBE87943C51}"/>
              </a:ext>
            </a:extLst>
          </p:cNvPr>
          <p:cNvSpPr txBox="1"/>
          <p:nvPr/>
        </p:nvSpPr>
        <p:spPr>
          <a:xfrm>
            <a:off x="751626" y="2811690"/>
            <a:ext cx="6004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БУДЕМ РАДЫ</a:t>
            </a:r>
          </a:p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СОТРУДНИЧЕСТВУ!</a:t>
            </a:r>
          </a:p>
        </p:txBody>
      </p:sp>
      <p:sp>
        <p:nvSpPr>
          <p:cNvPr id="9" name="Text Box 2">
            <a:hlinkClick r:id="rId3"/>
            <a:extLst>
              <a:ext uri="{FF2B5EF4-FFF2-40B4-BE49-F238E27FC236}">
                <a16:creationId xmlns:a16="http://schemas.microsoft.com/office/drawing/2014/main" id="{84B4D66D-EBF5-E0DA-A1CA-36F2A7E52DC8}"/>
              </a:ext>
            </a:extLst>
          </p:cNvPr>
          <p:cNvSpPr txBox="1">
            <a:spLocks/>
          </p:cNvSpPr>
          <p:nvPr/>
        </p:nvSpPr>
        <p:spPr bwMode="auto">
          <a:xfrm>
            <a:off x="839788" y="4621916"/>
            <a:ext cx="15312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EUROPOS.GROUP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96ECE029-BBC9-8916-1A9A-FF9AA18980A7}"/>
              </a:ext>
            </a:extLst>
          </p:cNvPr>
          <p:cNvSpPr txBox="1">
            <a:spLocks/>
          </p:cNvSpPr>
          <p:nvPr/>
        </p:nvSpPr>
        <p:spPr bwMode="auto">
          <a:xfrm>
            <a:off x="2637584" y="4621916"/>
            <a:ext cx="124647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pic>
        <p:nvPicPr>
          <p:cNvPr id="12" name="Рисунок 11" descr="Изображение выглядит как Шрифт, снимок экрана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42A2ED1A-D66B-8096-3B44-8871A80CF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873126"/>
            <a:ext cx="2240627" cy="6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77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99ABDC8-3948-DC4D-5060-0DB897673A37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C10ED788-02F5-7F21-C8FC-DC9D0F1D77BA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7" name="Text Box 2">
              <a:hlinkClick r:id="rId2"/>
              <a:extLst>
                <a:ext uri="{FF2B5EF4-FFF2-40B4-BE49-F238E27FC236}">
                  <a16:creationId xmlns:a16="http://schemas.microsoft.com/office/drawing/2014/main" id="{5755B31A-E379-E639-9B7E-E4EBF239D98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E256ADC6-2EF6-32C0-FC36-182C2270CE4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D66776B-6A75-5B51-4968-C2D9FB3AB9CB}"/>
              </a:ext>
            </a:extLst>
          </p:cNvPr>
          <p:cNvSpPr txBox="1"/>
          <p:nvPr/>
        </p:nvSpPr>
        <p:spPr>
          <a:xfrm>
            <a:off x="6490893" y="2875002"/>
            <a:ext cx="4805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QUADRO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D5CC78-A6EF-E5D3-9F5D-EAE1E793D175}"/>
              </a:ext>
            </a:extLst>
          </p:cNvPr>
          <p:cNvSpPr txBox="1"/>
          <p:nvPr/>
        </p:nvSpPr>
        <p:spPr>
          <a:xfrm>
            <a:off x="6490893" y="3429000"/>
            <a:ext cx="5396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14592"/>
                </a:solidFill>
                <a:latin typeface="Montserrat Medium" panose="00000600000000000000" pitchFamily="2" charset="-52"/>
                <a:cs typeface="SOAHGH+Montserrat-Bold"/>
              </a:rPr>
              <a:t>Покупательская корзина – всё сложится элегантно!</a:t>
            </a:r>
          </a:p>
        </p:txBody>
      </p:sp>
      <p:pic>
        <p:nvPicPr>
          <p:cNvPr id="9" name="Рисунок 8" descr="Изображение выглядит как контейнер, корзина&#10;&#10;Автоматически созданное описание">
            <a:extLst>
              <a:ext uri="{FF2B5EF4-FFF2-40B4-BE49-F238E27FC236}">
                <a16:creationId xmlns:a16="http://schemas.microsoft.com/office/drawing/2014/main" id="{ADAD2BE2-049B-4757-B539-11D4D94B6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843" y="-1499886"/>
            <a:ext cx="8149851" cy="814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55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AE2151A-3DFD-46E9-8BB8-0A60003BD924}"/>
              </a:ext>
            </a:extLst>
          </p:cNvPr>
          <p:cNvSpPr/>
          <p:nvPr/>
        </p:nvSpPr>
        <p:spPr>
          <a:xfrm>
            <a:off x="6289092" y="795705"/>
            <a:ext cx="2596819" cy="50564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C574C0A7-14E2-44F0-BF09-239C9FFE3817}"/>
              </a:ext>
            </a:extLst>
          </p:cNvPr>
          <p:cNvSpPr/>
          <p:nvPr/>
        </p:nvSpPr>
        <p:spPr>
          <a:xfrm>
            <a:off x="822817" y="795705"/>
            <a:ext cx="2596819" cy="50564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3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2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4122420" y="587237"/>
            <a:ext cx="806958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AAEA6E0-63CD-48FC-9B2D-20E393C618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28" y="2300460"/>
            <a:ext cx="1885543" cy="188554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D31616E-5095-46F7-B93D-6027C0A4B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35" y="2300460"/>
            <a:ext cx="1772817" cy="1650801"/>
          </a:xfrm>
          <a:prstGeom prst="rect">
            <a:avLst/>
          </a:prstGeom>
        </p:spPr>
      </p:pic>
      <p:sp>
        <p:nvSpPr>
          <p:cNvPr id="33" name="object 53">
            <a:extLst>
              <a:ext uri="{FF2B5EF4-FFF2-40B4-BE49-F238E27FC236}">
                <a16:creationId xmlns:a16="http://schemas.microsoft.com/office/drawing/2014/main" id="{18BC0376-F610-45B3-8692-7321EE8ABC87}"/>
              </a:ext>
            </a:extLst>
          </p:cNvPr>
          <p:cNvSpPr txBox="1"/>
          <p:nvPr/>
        </p:nvSpPr>
        <p:spPr>
          <a:xfrm>
            <a:off x="1701222" y="4614730"/>
            <a:ext cx="1255390" cy="2540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>
              <a:lnSpc>
                <a:spcPct val="101699"/>
              </a:lnSpc>
              <a:spcBef>
                <a:spcPts val="90"/>
              </a:spcBef>
            </a:pPr>
            <a:r>
              <a:rPr lang="ru-RU" sz="1600" spc="25" dirty="0">
                <a:latin typeface="+mj-lt"/>
                <a:cs typeface="Acrom Bold"/>
              </a:rPr>
              <a:t>10</a:t>
            </a:r>
            <a:r>
              <a:rPr lang="en-US" sz="1600" spc="25" dirty="0">
                <a:latin typeface="+mj-lt"/>
                <a:cs typeface="Acrom Bold"/>
              </a:rPr>
              <a:t> </a:t>
            </a:r>
            <a:r>
              <a:rPr lang="ru-RU" sz="1600" spc="25" dirty="0">
                <a:latin typeface="+mj-lt"/>
                <a:cs typeface="Acrom Bold"/>
              </a:rPr>
              <a:t>литров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7185D35-67B3-4B92-B237-AAB18CD42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114" y="1980976"/>
            <a:ext cx="2439296" cy="235871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8C1BC70-7917-43A5-8263-D85BDCFAA9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593" y="1980976"/>
            <a:ext cx="2088447" cy="2088447"/>
          </a:xfrm>
          <a:prstGeom prst="rect">
            <a:avLst/>
          </a:prstGeom>
        </p:spPr>
      </p:pic>
      <p:sp>
        <p:nvSpPr>
          <p:cNvPr id="36" name="object 53">
            <a:extLst>
              <a:ext uri="{FF2B5EF4-FFF2-40B4-BE49-F238E27FC236}">
                <a16:creationId xmlns:a16="http://schemas.microsoft.com/office/drawing/2014/main" id="{E9D555F8-4F11-4460-A774-821591BE09B8}"/>
              </a:ext>
            </a:extLst>
          </p:cNvPr>
          <p:cNvSpPr txBox="1"/>
          <p:nvPr/>
        </p:nvSpPr>
        <p:spPr>
          <a:xfrm>
            <a:off x="4110276" y="4661945"/>
            <a:ext cx="1741884" cy="2540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>
              <a:lnSpc>
                <a:spcPct val="101699"/>
              </a:lnSpc>
              <a:spcBef>
                <a:spcPts val="90"/>
              </a:spcBef>
            </a:pPr>
            <a:r>
              <a:rPr lang="ru-RU" sz="1600" spc="25" dirty="0">
                <a:latin typeface="+mj-lt"/>
                <a:cs typeface="Acrom Bold"/>
              </a:rPr>
              <a:t>Привлекательная</a:t>
            </a:r>
          </a:p>
        </p:txBody>
      </p:sp>
      <p:sp>
        <p:nvSpPr>
          <p:cNvPr id="37" name="object 53">
            <a:extLst>
              <a:ext uri="{FF2B5EF4-FFF2-40B4-BE49-F238E27FC236}">
                <a16:creationId xmlns:a16="http://schemas.microsoft.com/office/drawing/2014/main" id="{54C4E050-4CFC-4C20-BFD1-4C6093F321B8}"/>
              </a:ext>
            </a:extLst>
          </p:cNvPr>
          <p:cNvSpPr txBox="1"/>
          <p:nvPr/>
        </p:nvSpPr>
        <p:spPr>
          <a:xfrm>
            <a:off x="7336255" y="4661945"/>
            <a:ext cx="1255390" cy="2540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>
              <a:lnSpc>
                <a:spcPct val="101699"/>
              </a:lnSpc>
              <a:spcBef>
                <a:spcPts val="90"/>
              </a:spcBef>
            </a:pPr>
            <a:r>
              <a:rPr lang="ru-RU" sz="1600" spc="25" dirty="0">
                <a:latin typeface="+mj-lt"/>
                <a:cs typeface="Acrom Bold"/>
              </a:rPr>
              <a:t>Легкая</a:t>
            </a:r>
          </a:p>
        </p:txBody>
      </p:sp>
      <p:sp>
        <p:nvSpPr>
          <p:cNvPr id="38" name="object 53">
            <a:extLst>
              <a:ext uri="{FF2B5EF4-FFF2-40B4-BE49-F238E27FC236}">
                <a16:creationId xmlns:a16="http://schemas.microsoft.com/office/drawing/2014/main" id="{72D02C47-8502-4628-A385-F10BE1E6B7F6}"/>
              </a:ext>
            </a:extLst>
          </p:cNvPr>
          <p:cNvSpPr txBox="1"/>
          <p:nvPr/>
        </p:nvSpPr>
        <p:spPr>
          <a:xfrm>
            <a:off x="9690178" y="4662392"/>
            <a:ext cx="2034710" cy="2540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>
              <a:lnSpc>
                <a:spcPct val="101699"/>
              </a:lnSpc>
              <a:spcBef>
                <a:spcPts val="90"/>
              </a:spcBef>
            </a:pPr>
            <a:r>
              <a:rPr lang="ru-RU" sz="1600" spc="25" dirty="0">
                <a:latin typeface="+mj-lt"/>
                <a:cs typeface="Acrom Bold"/>
              </a:rPr>
              <a:t>Компактная</a:t>
            </a:r>
          </a:p>
        </p:txBody>
      </p:sp>
    </p:spTree>
    <p:extLst>
      <p:ext uri="{BB962C8B-B14F-4D97-AF65-F5344CB8AC3E}">
        <p14:creationId xmlns:p14="http://schemas.microsoft.com/office/powerpoint/2010/main" val="2184589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Универсальность использования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980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4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2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6850380" y="587237"/>
            <a:ext cx="534162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 descr="Изображение выглядит как одежда, обувь, в помещении, чистота&#10;&#10;Автоматически созданное описание">
            <a:extLst>
              <a:ext uri="{FF2B5EF4-FFF2-40B4-BE49-F238E27FC236}">
                <a16:creationId xmlns:a16="http://schemas.microsoft.com/office/drawing/2014/main" id="{D3A30489-FFE5-48C5-8988-9D8588F68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10" y="1239283"/>
            <a:ext cx="4386725" cy="438672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одежда, обувь, Магазин у дома, Розничная торговля&#10;&#10;Автоматически созданное описание">
            <a:extLst>
              <a:ext uri="{FF2B5EF4-FFF2-40B4-BE49-F238E27FC236}">
                <a16:creationId xmlns:a16="http://schemas.microsoft.com/office/drawing/2014/main" id="{D41EB939-AEC4-46B7-96B4-796474894E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10" y="1239284"/>
            <a:ext cx="4394018" cy="4394018"/>
          </a:xfrm>
          <a:prstGeom prst="rect">
            <a:avLst/>
          </a:prstGeom>
        </p:spPr>
      </p:pic>
      <p:sp>
        <p:nvSpPr>
          <p:cNvPr id="26" name="object 53">
            <a:extLst>
              <a:ext uri="{FF2B5EF4-FFF2-40B4-BE49-F238E27FC236}">
                <a16:creationId xmlns:a16="http://schemas.microsoft.com/office/drawing/2014/main" id="{45031A0A-01D5-4D8D-B1E7-23FC3A4558B0}"/>
              </a:ext>
            </a:extLst>
          </p:cNvPr>
          <p:cNvSpPr txBox="1"/>
          <p:nvPr/>
        </p:nvSpPr>
        <p:spPr>
          <a:xfrm>
            <a:off x="7389924" y="5690905"/>
            <a:ext cx="3122946" cy="2237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 algn="ctr">
              <a:lnSpc>
                <a:spcPct val="101699"/>
              </a:lnSpc>
              <a:spcBef>
                <a:spcPts val="90"/>
              </a:spcBef>
            </a:pPr>
            <a:r>
              <a:rPr lang="ru-RU" sz="1400" spc="25" dirty="0">
                <a:latin typeface="+mj-lt"/>
                <a:cs typeface="Acrom Bold"/>
              </a:rPr>
              <a:t>аптека, косметика, парфюмерия</a:t>
            </a:r>
          </a:p>
        </p:txBody>
      </p:sp>
      <p:sp>
        <p:nvSpPr>
          <p:cNvPr id="27" name="object 53">
            <a:extLst>
              <a:ext uri="{FF2B5EF4-FFF2-40B4-BE49-F238E27FC236}">
                <a16:creationId xmlns:a16="http://schemas.microsoft.com/office/drawing/2014/main" id="{40E49C5D-8C34-4A53-B52D-8536F09521EA}"/>
              </a:ext>
            </a:extLst>
          </p:cNvPr>
          <p:cNvSpPr txBox="1"/>
          <p:nvPr/>
        </p:nvSpPr>
        <p:spPr>
          <a:xfrm>
            <a:off x="1891294" y="5690905"/>
            <a:ext cx="3122946" cy="2237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 algn="ctr">
              <a:lnSpc>
                <a:spcPct val="101699"/>
              </a:lnSpc>
              <a:spcBef>
                <a:spcPts val="90"/>
              </a:spcBef>
            </a:pPr>
            <a:r>
              <a:rPr lang="ru-RU" sz="1400" spc="25" dirty="0" err="1">
                <a:latin typeface="+mj-lt"/>
                <a:cs typeface="Acrom Bold"/>
              </a:rPr>
              <a:t>минимаркет</a:t>
            </a:r>
            <a:r>
              <a:rPr lang="ru-RU" sz="1400" spc="25" dirty="0">
                <a:latin typeface="+mj-lt"/>
                <a:cs typeface="Acrom Bold"/>
              </a:rPr>
              <a:t>/магазин у дома</a:t>
            </a:r>
          </a:p>
        </p:txBody>
      </p:sp>
    </p:spTree>
    <p:extLst>
      <p:ext uri="{BB962C8B-B14F-4D97-AF65-F5344CB8AC3E}">
        <p14:creationId xmlns:p14="http://schemas.microsoft.com/office/powerpoint/2010/main" val="3353001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Идеально подходит для магазинов форматов: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5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2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5151120" y="587237"/>
            <a:ext cx="704088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2370219-72EC-46C5-BAF0-B343561C5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69" y="1549445"/>
            <a:ext cx="2035941" cy="203594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CC8599D-6B02-4945-A0A5-218B12D15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574" y="1462990"/>
            <a:ext cx="2035941" cy="203594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0A418D6-A13A-46A5-9B74-CD65DBFCA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84" y="1456289"/>
            <a:ext cx="2035941" cy="203594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D782A70-7318-4995-81A9-B0A9B21FA8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075" y="1549445"/>
            <a:ext cx="2035941" cy="2035941"/>
          </a:xfrm>
          <a:prstGeom prst="rect">
            <a:avLst/>
          </a:prstGeom>
        </p:spPr>
      </p:pic>
      <p:sp>
        <p:nvSpPr>
          <p:cNvPr id="48" name="object 43">
            <a:extLst>
              <a:ext uri="{FF2B5EF4-FFF2-40B4-BE49-F238E27FC236}">
                <a16:creationId xmlns:a16="http://schemas.microsoft.com/office/drawing/2014/main" id="{643A6224-0843-43FF-91E2-47735F48D560}"/>
              </a:ext>
            </a:extLst>
          </p:cNvPr>
          <p:cNvSpPr txBox="1"/>
          <p:nvPr/>
        </p:nvSpPr>
        <p:spPr>
          <a:xfrm>
            <a:off x="5761762" y="4285278"/>
            <a:ext cx="266352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>
                <a:latin typeface="+mj-lt"/>
                <a:cs typeface="Acrom Bold"/>
              </a:rPr>
              <a:t>ПРОЧНАЯ И ДОЛГОВЕЧНАЯ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9987228A-389C-4D12-B9D4-B8F7EA8CB3ED}"/>
              </a:ext>
            </a:extLst>
          </p:cNvPr>
          <p:cNvGrpSpPr/>
          <p:nvPr/>
        </p:nvGrpSpPr>
        <p:grpSpPr>
          <a:xfrm>
            <a:off x="8597555" y="2993624"/>
            <a:ext cx="98722" cy="1270508"/>
            <a:chOff x="4275954" y="6066129"/>
            <a:chExt cx="127000" cy="1634429"/>
          </a:xfrm>
        </p:grpSpPr>
        <p:grpSp>
          <p:nvGrpSpPr>
            <p:cNvPr id="53" name="object 64">
              <a:extLst>
                <a:ext uri="{FF2B5EF4-FFF2-40B4-BE49-F238E27FC236}">
                  <a16:creationId xmlns:a16="http://schemas.microsoft.com/office/drawing/2014/main" id="{27E02F42-4676-4FFB-A68C-3A9857A8C20B}"/>
                </a:ext>
              </a:extLst>
            </p:cNvPr>
            <p:cNvGrpSpPr/>
            <p:nvPr/>
          </p:nvGrpSpPr>
          <p:grpSpPr>
            <a:xfrm>
              <a:off x="4275954" y="7571019"/>
              <a:ext cx="127000" cy="129539"/>
              <a:chOff x="3910645" y="7252286"/>
              <a:chExt cx="127000" cy="129539"/>
            </a:xfrm>
          </p:grpSpPr>
          <p:sp>
            <p:nvSpPr>
              <p:cNvPr id="57" name="object 65">
                <a:extLst>
                  <a:ext uri="{FF2B5EF4-FFF2-40B4-BE49-F238E27FC236}">
                    <a16:creationId xmlns:a16="http://schemas.microsoft.com/office/drawing/2014/main" id="{29D164DD-28D5-4E1A-A301-00623CB9E5A1}"/>
                  </a:ext>
                </a:extLst>
              </p:cNvPr>
              <p:cNvSpPr/>
              <p:nvPr/>
            </p:nvSpPr>
            <p:spPr>
              <a:xfrm>
                <a:off x="3973974" y="7252286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8099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81828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66">
                <a:extLst>
                  <a:ext uri="{FF2B5EF4-FFF2-40B4-BE49-F238E27FC236}">
                    <a16:creationId xmlns:a16="http://schemas.microsoft.com/office/drawing/2014/main" id="{A9816622-7199-423F-9419-A24094B24833}"/>
                  </a:ext>
                </a:extLst>
              </p:cNvPr>
              <p:cNvSpPr/>
              <p:nvPr/>
            </p:nvSpPr>
            <p:spPr>
              <a:xfrm>
                <a:off x="3910645" y="7271857"/>
                <a:ext cx="127000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09854">
                    <a:moveTo>
                      <a:pt x="126657" y="0"/>
                    </a:moveTo>
                    <a:lnTo>
                      <a:pt x="0" y="0"/>
                    </a:lnTo>
                    <a:lnTo>
                      <a:pt x="63334" y="109664"/>
                    </a:lnTo>
                    <a:lnTo>
                      <a:pt x="126657" y="0"/>
                    </a:lnTo>
                    <a:close/>
                  </a:path>
                </a:pathLst>
              </a:custGeom>
              <a:solidFill>
                <a:srgbClr val="81828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54" name="object 67">
              <a:extLst>
                <a:ext uri="{FF2B5EF4-FFF2-40B4-BE49-F238E27FC236}">
                  <a16:creationId xmlns:a16="http://schemas.microsoft.com/office/drawing/2014/main" id="{800FC960-59E3-46F8-AB56-643DBB7F132D}"/>
                </a:ext>
              </a:extLst>
            </p:cNvPr>
            <p:cNvGrpSpPr/>
            <p:nvPr/>
          </p:nvGrpSpPr>
          <p:grpSpPr>
            <a:xfrm>
              <a:off x="4299450" y="6066129"/>
              <a:ext cx="45719" cy="1505625"/>
              <a:chOff x="3929524" y="5975799"/>
              <a:chExt cx="50800" cy="1204595"/>
            </a:xfrm>
          </p:grpSpPr>
          <p:sp>
            <p:nvSpPr>
              <p:cNvPr id="55" name="object 68">
                <a:extLst>
                  <a:ext uri="{FF2B5EF4-FFF2-40B4-BE49-F238E27FC236}">
                    <a16:creationId xmlns:a16="http://schemas.microsoft.com/office/drawing/2014/main" id="{68D566BF-1544-42B9-A695-40B0AA020E39}"/>
                  </a:ext>
                </a:extLst>
              </p:cNvPr>
              <p:cNvSpPr/>
              <p:nvPr/>
            </p:nvSpPr>
            <p:spPr>
              <a:xfrm>
                <a:off x="3973974" y="6056491"/>
                <a:ext cx="0" cy="1123315"/>
              </a:xfrm>
              <a:custGeom>
                <a:avLst/>
                <a:gdLst/>
                <a:ahLst/>
                <a:cxnLst/>
                <a:rect l="l" t="t" r="r" b="b"/>
                <a:pathLst>
                  <a:path h="1123315">
                    <a:moveTo>
                      <a:pt x="0" y="1123314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818285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69">
                <a:extLst>
                  <a:ext uri="{FF2B5EF4-FFF2-40B4-BE49-F238E27FC236}">
                    <a16:creationId xmlns:a16="http://schemas.microsoft.com/office/drawing/2014/main" id="{9B9DD654-EE1E-4AEB-82BE-ECC93480DCEE}"/>
                  </a:ext>
                </a:extLst>
              </p:cNvPr>
              <p:cNvSpPr/>
              <p:nvPr/>
            </p:nvSpPr>
            <p:spPr>
              <a:xfrm>
                <a:off x="3935874" y="5982149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>
                    <a:moveTo>
                      <a:pt x="38100" y="38100"/>
                    </a:moveTo>
                    <a:lnTo>
                      <a:pt x="38100" y="0"/>
                    </a:ln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81828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51" name="object 71">
            <a:extLst>
              <a:ext uri="{FF2B5EF4-FFF2-40B4-BE49-F238E27FC236}">
                <a16:creationId xmlns:a16="http://schemas.microsoft.com/office/drawing/2014/main" id="{6BBCD685-B9F3-4323-BC80-4EB5F92C2B7A}"/>
              </a:ext>
            </a:extLst>
          </p:cNvPr>
          <p:cNvSpPr/>
          <p:nvPr/>
        </p:nvSpPr>
        <p:spPr>
          <a:xfrm>
            <a:off x="8112852" y="2996528"/>
            <a:ext cx="525089" cy="45719"/>
          </a:xfrm>
          <a:custGeom>
            <a:avLst/>
            <a:gdLst/>
            <a:ahLst/>
            <a:cxnLst/>
            <a:rect l="l" t="t" r="r" b="b"/>
            <a:pathLst>
              <a:path w="1501775">
                <a:moveTo>
                  <a:pt x="150119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18285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73">
            <a:extLst>
              <a:ext uri="{FF2B5EF4-FFF2-40B4-BE49-F238E27FC236}">
                <a16:creationId xmlns:a16="http://schemas.microsoft.com/office/drawing/2014/main" id="{8BA4E299-D7D6-4DF7-9704-B08CC06D8AE1}"/>
              </a:ext>
            </a:extLst>
          </p:cNvPr>
          <p:cNvSpPr/>
          <p:nvPr/>
        </p:nvSpPr>
        <p:spPr>
          <a:xfrm>
            <a:off x="8018052" y="2959412"/>
            <a:ext cx="74535" cy="74535"/>
          </a:xfrm>
          <a:custGeom>
            <a:avLst/>
            <a:gdLst/>
            <a:ahLst/>
            <a:cxnLst/>
            <a:rect l="l" t="t" r="r" b="b"/>
            <a:pathLst>
              <a:path w="95885" h="95885">
                <a:moveTo>
                  <a:pt x="47751" y="0"/>
                </a:moveTo>
                <a:lnTo>
                  <a:pt x="29167" y="3753"/>
                </a:lnTo>
                <a:lnTo>
                  <a:pt x="13989" y="13989"/>
                </a:lnTo>
                <a:lnTo>
                  <a:pt x="3753" y="29167"/>
                </a:lnTo>
                <a:lnTo>
                  <a:pt x="0" y="47752"/>
                </a:lnTo>
                <a:lnTo>
                  <a:pt x="3753" y="66336"/>
                </a:lnTo>
                <a:lnTo>
                  <a:pt x="13989" y="81514"/>
                </a:lnTo>
                <a:lnTo>
                  <a:pt x="29167" y="91750"/>
                </a:lnTo>
                <a:lnTo>
                  <a:pt x="47751" y="95504"/>
                </a:lnTo>
                <a:lnTo>
                  <a:pt x="66336" y="91750"/>
                </a:lnTo>
                <a:lnTo>
                  <a:pt x="81514" y="81514"/>
                </a:lnTo>
                <a:lnTo>
                  <a:pt x="91750" y="66336"/>
                </a:lnTo>
                <a:lnTo>
                  <a:pt x="95503" y="47752"/>
                </a:lnTo>
                <a:lnTo>
                  <a:pt x="91750" y="29167"/>
                </a:lnTo>
                <a:lnTo>
                  <a:pt x="81514" y="13989"/>
                </a:lnTo>
                <a:lnTo>
                  <a:pt x="66336" y="3753"/>
                </a:lnTo>
                <a:lnTo>
                  <a:pt x="47751" y="0"/>
                </a:lnTo>
                <a:close/>
              </a:path>
            </a:pathLst>
          </a:custGeom>
          <a:solidFill>
            <a:srgbClr val="818285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43">
            <a:extLst>
              <a:ext uri="{FF2B5EF4-FFF2-40B4-BE49-F238E27FC236}">
                <a16:creationId xmlns:a16="http://schemas.microsoft.com/office/drawing/2014/main" id="{95BA502E-6FB7-4441-9438-A2A7578232CF}"/>
              </a:ext>
            </a:extLst>
          </p:cNvPr>
          <p:cNvSpPr txBox="1"/>
          <p:nvPr/>
        </p:nvSpPr>
        <p:spPr>
          <a:xfrm>
            <a:off x="5776293" y="4787661"/>
            <a:ext cx="266352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dirty="0">
                <a:latin typeface="+mj-lt"/>
                <a:cs typeface="Acrom Bold"/>
              </a:rPr>
              <a:t>Максимально устойчива к повреждениям</a:t>
            </a:r>
          </a:p>
        </p:txBody>
      </p:sp>
      <p:sp>
        <p:nvSpPr>
          <p:cNvPr id="60" name="object 43">
            <a:extLst>
              <a:ext uri="{FF2B5EF4-FFF2-40B4-BE49-F238E27FC236}">
                <a16:creationId xmlns:a16="http://schemas.microsoft.com/office/drawing/2014/main" id="{A0FEE9A3-8503-46A6-AC86-B1AD655B840D}"/>
              </a:ext>
            </a:extLst>
          </p:cNvPr>
          <p:cNvSpPr txBox="1"/>
          <p:nvPr/>
        </p:nvSpPr>
        <p:spPr>
          <a:xfrm>
            <a:off x="2741986" y="4290182"/>
            <a:ext cx="266352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>
                <a:latin typeface="+mj-lt"/>
                <a:cs typeface="Acrom Bold"/>
              </a:rPr>
              <a:t>УДОБНАЯ КОНСТРУКЦИЯ</a:t>
            </a:r>
          </a:p>
        </p:txBody>
      </p:sp>
      <p:sp>
        <p:nvSpPr>
          <p:cNvPr id="61" name="object 43">
            <a:extLst>
              <a:ext uri="{FF2B5EF4-FFF2-40B4-BE49-F238E27FC236}">
                <a16:creationId xmlns:a16="http://schemas.microsoft.com/office/drawing/2014/main" id="{1E1CEDCB-654E-4357-9248-5D6DAC38AD47}"/>
              </a:ext>
            </a:extLst>
          </p:cNvPr>
          <p:cNvSpPr txBox="1"/>
          <p:nvPr/>
        </p:nvSpPr>
        <p:spPr>
          <a:xfrm>
            <a:off x="2831841" y="4766114"/>
            <a:ext cx="257366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dirty="0">
                <a:latin typeface="+mj-lt"/>
                <a:cs typeface="Acrom Bold"/>
              </a:rPr>
              <a:t>Ручка может фиксироваться в вертикальном положении</a:t>
            </a:r>
          </a:p>
        </p:txBody>
      </p: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AD898386-5B95-46DB-A6B9-E1DCEF7AF5E4}"/>
              </a:ext>
            </a:extLst>
          </p:cNvPr>
          <p:cNvGrpSpPr/>
          <p:nvPr/>
        </p:nvGrpSpPr>
        <p:grpSpPr>
          <a:xfrm>
            <a:off x="5356282" y="2970671"/>
            <a:ext cx="98722" cy="1270508"/>
            <a:chOff x="4275954" y="6066129"/>
            <a:chExt cx="127000" cy="1634429"/>
          </a:xfrm>
        </p:grpSpPr>
        <p:grpSp>
          <p:nvGrpSpPr>
            <p:cNvPr id="66" name="object 64">
              <a:extLst>
                <a:ext uri="{FF2B5EF4-FFF2-40B4-BE49-F238E27FC236}">
                  <a16:creationId xmlns:a16="http://schemas.microsoft.com/office/drawing/2014/main" id="{9A224D1C-AC3D-4B67-B62D-888D6C97B604}"/>
                </a:ext>
              </a:extLst>
            </p:cNvPr>
            <p:cNvGrpSpPr/>
            <p:nvPr/>
          </p:nvGrpSpPr>
          <p:grpSpPr>
            <a:xfrm>
              <a:off x="4275954" y="7571019"/>
              <a:ext cx="127000" cy="129539"/>
              <a:chOff x="3910645" y="7252286"/>
              <a:chExt cx="127000" cy="129539"/>
            </a:xfrm>
          </p:grpSpPr>
          <p:sp>
            <p:nvSpPr>
              <p:cNvPr id="70" name="object 65">
                <a:extLst>
                  <a:ext uri="{FF2B5EF4-FFF2-40B4-BE49-F238E27FC236}">
                    <a16:creationId xmlns:a16="http://schemas.microsoft.com/office/drawing/2014/main" id="{43C66387-7698-4AED-BC86-5764026169A3}"/>
                  </a:ext>
                </a:extLst>
              </p:cNvPr>
              <p:cNvSpPr/>
              <p:nvPr/>
            </p:nvSpPr>
            <p:spPr>
              <a:xfrm>
                <a:off x="3973974" y="7252286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8099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81828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66">
                <a:extLst>
                  <a:ext uri="{FF2B5EF4-FFF2-40B4-BE49-F238E27FC236}">
                    <a16:creationId xmlns:a16="http://schemas.microsoft.com/office/drawing/2014/main" id="{611D6EDE-D650-4869-94B2-BA96F372445B}"/>
                  </a:ext>
                </a:extLst>
              </p:cNvPr>
              <p:cNvSpPr/>
              <p:nvPr/>
            </p:nvSpPr>
            <p:spPr>
              <a:xfrm>
                <a:off x="3910645" y="7271857"/>
                <a:ext cx="127000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09854">
                    <a:moveTo>
                      <a:pt x="126657" y="0"/>
                    </a:moveTo>
                    <a:lnTo>
                      <a:pt x="0" y="0"/>
                    </a:lnTo>
                    <a:lnTo>
                      <a:pt x="63334" y="109664"/>
                    </a:lnTo>
                    <a:lnTo>
                      <a:pt x="126657" y="0"/>
                    </a:lnTo>
                    <a:close/>
                  </a:path>
                </a:pathLst>
              </a:custGeom>
              <a:solidFill>
                <a:srgbClr val="81828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67" name="object 67">
              <a:extLst>
                <a:ext uri="{FF2B5EF4-FFF2-40B4-BE49-F238E27FC236}">
                  <a16:creationId xmlns:a16="http://schemas.microsoft.com/office/drawing/2014/main" id="{AA77430D-C157-4F89-BDB4-631456A12510}"/>
                </a:ext>
              </a:extLst>
            </p:cNvPr>
            <p:cNvGrpSpPr/>
            <p:nvPr/>
          </p:nvGrpSpPr>
          <p:grpSpPr>
            <a:xfrm>
              <a:off x="4299450" y="6066129"/>
              <a:ext cx="45719" cy="1505625"/>
              <a:chOff x="3929524" y="5975799"/>
              <a:chExt cx="50800" cy="1204595"/>
            </a:xfrm>
          </p:grpSpPr>
          <p:sp>
            <p:nvSpPr>
              <p:cNvPr id="68" name="object 68">
                <a:extLst>
                  <a:ext uri="{FF2B5EF4-FFF2-40B4-BE49-F238E27FC236}">
                    <a16:creationId xmlns:a16="http://schemas.microsoft.com/office/drawing/2014/main" id="{1567C721-3F1F-4844-82EC-1A9C5EE36307}"/>
                  </a:ext>
                </a:extLst>
              </p:cNvPr>
              <p:cNvSpPr/>
              <p:nvPr/>
            </p:nvSpPr>
            <p:spPr>
              <a:xfrm>
                <a:off x="3973974" y="6056491"/>
                <a:ext cx="0" cy="1123315"/>
              </a:xfrm>
              <a:custGeom>
                <a:avLst/>
                <a:gdLst/>
                <a:ahLst/>
                <a:cxnLst/>
                <a:rect l="l" t="t" r="r" b="b"/>
                <a:pathLst>
                  <a:path h="1123315">
                    <a:moveTo>
                      <a:pt x="0" y="1123314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818285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69">
                <a:extLst>
                  <a:ext uri="{FF2B5EF4-FFF2-40B4-BE49-F238E27FC236}">
                    <a16:creationId xmlns:a16="http://schemas.microsoft.com/office/drawing/2014/main" id="{54F5062D-1404-4EC3-9E6E-801443F69EC2}"/>
                  </a:ext>
                </a:extLst>
              </p:cNvPr>
              <p:cNvSpPr/>
              <p:nvPr/>
            </p:nvSpPr>
            <p:spPr>
              <a:xfrm>
                <a:off x="3935874" y="5982149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>
                    <a:moveTo>
                      <a:pt x="38100" y="38100"/>
                    </a:moveTo>
                    <a:lnTo>
                      <a:pt x="38100" y="0"/>
                    </a:ln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81828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64" name="object 71">
            <a:extLst>
              <a:ext uri="{FF2B5EF4-FFF2-40B4-BE49-F238E27FC236}">
                <a16:creationId xmlns:a16="http://schemas.microsoft.com/office/drawing/2014/main" id="{1DD1CCDA-3B3F-4057-BC16-BBB09031F926}"/>
              </a:ext>
            </a:extLst>
          </p:cNvPr>
          <p:cNvSpPr/>
          <p:nvPr/>
        </p:nvSpPr>
        <p:spPr>
          <a:xfrm>
            <a:off x="4824881" y="2973575"/>
            <a:ext cx="580629" cy="45719"/>
          </a:xfrm>
          <a:custGeom>
            <a:avLst/>
            <a:gdLst/>
            <a:ahLst/>
            <a:cxnLst/>
            <a:rect l="l" t="t" r="r" b="b"/>
            <a:pathLst>
              <a:path w="1501775">
                <a:moveTo>
                  <a:pt x="150119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18285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73">
            <a:extLst>
              <a:ext uri="{FF2B5EF4-FFF2-40B4-BE49-F238E27FC236}">
                <a16:creationId xmlns:a16="http://schemas.microsoft.com/office/drawing/2014/main" id="{0BF5C3AB-5CA0-4E0E-ABF6-ACBE65A997AD}"/>
              </a:ext>
            </a:extLst>
          </p:cNvPr>
          <p:cNvSpPr/>
          <p:nvPr/>
        </p:nvSpPr>
        <p:spPr>
          <a:xfrm>
            <a:off x="4730080" y="2936459"/>
            <a:ext cx="74535" cy="74535"/>
          </a:xfrm>
          <a:custGeom>
            <a:avLst/>
            <a:gdLst/>
            <a:ahLst/>
            <a:cxnLst/>
            <a:rect l="l" t="t" r="r" b="b"/>
            <a:pathLst>
              <a:path w="95885" h="95885">
                <a:moveTo>
                  <a:pt x="47751" y="0"/>
                </a:moveTo>
                <a:lnTo>
                  <a:pt x="29167" y="3753"/>
                </a:lnTo>
                <a:lnTo>
                  <a:pt x="13989" y="13989"/>
                </a:lnTo>
                <a:lnTo>
                  <a:pt x="3753" y="29167"/>
                </a:lnTo>
                <a:lnTo>
                  <a:pt x="0" y="47752"/>
                </a:lnTo>
                <a:lnTo>
                  <a:pt x="3753" y="66336"/>
                </a:lnTo>
                <a:lnTo>
                  <a:pt x="13989" y="81514"/>
                </a:lnTo>
                <a:lnTo>
                  <a:pt x="29167" y="91750"/>
                </a:lnTo>
                <a:lnTo>
                  <a:pt x="47751" y="95504"/>
                </a:lnTo>
                <a:lnTo>
                  <a:pt x="66336" y="91750"/>
                </a:lnTo>
                <a:lnTo>
                  <a:pt x="81514" y="81514"/>
                </a:lnTo>
                <a:lnTo>
                  <a:pt x="91750" y="66336"/>
                </a:lnTo>
                <a:lnTo>
                  <a:pt x="95503" y="47752"/>
                </a:lnTo>
                <a:lnTo>
                  <a:pt x="91750" y="29167"/>
                </a:lnTo>
                <a:lnTo>
                  <a:pt x="81514" y="13989"/>
                </a:lnTo>
                <a:lnTo>
                  <a:pt x="66336" y="3753"/>
                </a:lnTo>
                <a:lnTo>
                  <a:pt x="47751" y="0"/>
                </a:lnTo>
                <a:close/>
              </a:path>
            </a:pathLst>
          </a:custGeom>
          <a:solidFill>
            <a:srgbClr val="818285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43">
            <a:extLst>
              <a:ext uri="{FF2B5EF4-FFF2-40B4-BE49-F238E27FC236}">
                <a16:creationId xmlns:a16="http://schemas.microsoft.com/office/drawing/2014/main" id="{8C99C53C-10E7-41D8-BB8D-ED80FD45CE13}"/>
              </a:ext>
            </a:extLst>
          </p:cNvPr>
          <p:cNvSpPr txBox="1"/>
          <p:nvPr/>
        </p:nvSpPr>
        <p:spPr>
          <a:xfrm>
            <a:off x="45575" y="4296594"/>
            <a:ext cx="266352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>
                <a:latin typeface="+mj-lt"/>
                <a:cs typeface="Acrom Bold"/>
              </a:rPr>
              <a:t>ЛЁГКАЯ И КОМПАКТНАЯ</a:t>
            </a:r>
          </a:p>
        </p:txBody>
      </p:sp>
      <p:sp>
        <p:nvSpPr>
          <p:cNvPr id="73" name="object 43">
            <a:extLst>
              <a:ext uri="{FF2B5EF4-FFF2-40B4-BE49-F238E27FC236}">
                <a16:creationId xmlns:a16="http://schemas.microsoft.com/office/drawing/2014/main" id="{87486F8F-E4AC-4A2C-968A-BC4E461F704A}"/>
              </a:ext>
            </a:extLst>
          </p:cNvPr>
          <p:cNvSpPr txBox="1"/>
          <p:nvPr/>
        </p:nvSpPr>
        <p:spPr>
          <a:xfrm>
            <a:off x="985769" y="4728989"/>
            <a:ext cx="169152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dirty="0">
                <a:latin typeface="+mj-lt"/>
                <a:cs typeface="Acrom Bold"/>
              </a:rPr>
              <a:t>при вместительности до 10 кг</a:t>
            </a:r>
          </a:p>
        </p:txBody>
      </p:sp>
      <p:sp>
        <p:nvSpPr>
          <p:cNvPr id="74" name="object 43">
            <a:extLst>
              <a:ext uri="{FF2B5EF4-FFF2-40B4-BE49-F238E27FC236}">
                <a16:creationId xmlns:a16="http://schemas.microsoft.com/office/drawing/2014/main" id="{F2890C20-9F63-4DDA-8C52-425A033BAF42}"/>
              </a:ext>
            </a:extLst>
          </p:cNvPr>
          <p:cNvSpPr txBox="1"/>
          <p:nvPr/>
        </p:nvSpPr>
        <p:spPr>
          <a:xfrm>
            <a:off x="8620938" y="4219135"/>
            <a:ext cx="2573669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>
                <a:latin typeface="+mj-lt"/>
                <a:cs typeface="Acrom Bold"/>
              </a:rPr>
              <a:t>ПРОДУМАННЫЙ ДИЗАЙН И ПРИВЛЕКАТЕЛЬНЫЙ ВНЕШНИЙ ВИД</a:t>
            </a:r>
          </a:p>
        </p:txBody>
      </p:sp>
      <p:sp>
        <p:nvSpPr>
          <p:cNvPr id="75" name="object 43">
            <a:extLst>
              <a:ext uri="{FF2B5EF4-FFF2-40B4-BE49-F238E27FC236}">
                <a16:creationId xmlns:a16="http://schemas.microsoft.com/office/drawing/2014/main" id="{3F19462C-45FF-4BF4-B543-684E8DD096F0}"/>
              </a:ext>
            </a:extLst>
          </p:cNvPr>
          <p:cNvSpPr txBox="1"/>
          <p:nvPr/>
        </p:nvSpPr>
        <p:spPr>
          <a:xfrm>
            <a:off x="8620938" y="4988066"/>
            <a:ext cx="2647093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dirty="0">
                <a:latin typeface="+mj-lt"/>
                <a:cs typeface="Acrom Bold"/>
              </a:rPr>
              <a:t>Специальная перфорация для предотвращения выпадения мелких товаров</a:t>
            </a:r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0EAE0752-AC65-4F2C-B729-1BDE9F3E8A3B}"/>
              </a:ext>
            </a:extLst>
          </p:cNvPr>
          <p:cNvGrpSpPr/>
          <p:nvPr/>
        </p:nvGrpSpPr>
        <p:grpSpPr>
          <a:xfrm>
            <a:off x="1736732" y="2936459"/>
            <a:ext cx="1219561" cy="1304720"/>
            <a:chOff x="1757644" y="4587753"/>
            <a:chExt cx="1568888" cy="1678440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C06E1209-E446-4364-A557-0A4A8D5B9F35}"/>
                </a:ext>
              </a:extLst>
            </p:cNvPr>
            <p:cNvGrpSpPr/>
            <p:nvPr/>
          </p:nvGrpSpPr>
          <p:grpSpPr>
            <a:xfrm>
              <a:off x="3199532" y="4631764"/>
              <a:ext cx="127000" cy="1634429"/>
              <a:chOff x="4275954" y="6066129"/>
              <a:chExt cx="127000" cy="1634429"/>
            </a:xfrm>
          </p:grpSpPr>
          <p:grpSp>
            <p:nvGrpSpPr>
              <p:cNvPr id="80" name="object 64">
                <a:extLst>
                  <a:ext uri="{FF2B5EF4-FFF2-40B4-BE49-F238E27FC236}">
                    <a16:creationId xmlns:a16="http://schemas.microsoft.com/office/drawing/2014/main" id="{0DB4CB15-6D47-4529-B069-48AE29EF8A3E}"/>
                  </a:ext>
                </a:extLst>
              </p:cNvPr>
              <p:cNvGrpSpPr/>
              <p:nvPr/>
            </p:nvGrpSpPr>
            <p:grpSpPr>
              <a:xfrm>
                <a:off x="4275954" y="7571019"/>
                <a:ext cx="127000" cy="129539"/>
                <a:chOff x="3910645" y="7252286"/>
                <a:chExt cx="127000" cy="129539"/>
              </a:xfrm>
            </p:grpSpPr>
            <p:sp>
              <p:nvSpPr>
                <p:cNvPr id="84" name="object 65">
                  <a:extLst>
                    <a:ext uri="{FF2B5EF4-FFF2-40B4-BE49-F238E27FC236}">
                      <a16:creationId xmlns:a16="http://schemas.microsoft.com/office/drawing/2014/main" id="{37FF3968-236D-4F19-834A-6E4004B8559B}"/>
                    </a:ext>
                  </a:extLst>
                </p:cNvPr>
                <p:cNvSpPr/>
                <p:nvPr/>
              </p:nvSpPr>
              <p:spPr>
                <a:xfrm>
                  <a:off x="3973974" y="7252286"/>
                  <a:ext cx="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38100">
                      <a:moveTo>
                        <a:pt x="0" y="38099"/>
                      </a:moveTo>
                      <a:lnTo>
                        <a:pt x="0" y="0"/>
                      </a:lnTo>
                    </a:path>
                  </a:pathLst>
                </a:custGeom>
                <a:ln w="12700">
                  <a:solidFill>
                    <a:srgbClr val="81828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5" name="object 66">
                  <a:extLst>
                    <a:ext uri="{FF2B5EF4-FFF2-40B4-BE49-F238E27FC236}">
                      <a16:creationId xmlns:a16="http://schemas.microsoft.com/office/drawing/2014/main" id="{FA6F4CE8-8B04-4A28-A4FA-DAABAE51F6E7}"/>
                    </a:ext>
                  </a:extLst>
                </p:cNvPr>
                <p:cNvSpPr/>
                <p:nvPr/>
              </p:nvSpPr>
              <p:spPr>
                <a:xfrm>
                  <a:off x="3910645" y="7271857"/>
                  <a:ext cx="127000" cy="109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00" h="109854">
                      <a:moveTo>
                        <a:pt x="126657" y="0"/>
                      </a:moveTo>
                      <a:lnTo>
                        <a:pt x="0" y="0"/>
                      </a:lnTo>
                      <a:lnTo>
                        <a:pt x="63334" y="109664"/>
                      </a:lnTo>
                      <a:lnTo>
                        <a:pt x="126657" y="0"/>
                      </a:lnTo>
                      <a:close/>
                    </a:path>
                  </a:pathLst>
                </a:custGeom>
                <a:solidFill>
                  <a:srgbClr val="818285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81" name="object 67">
                <a:extLst>
                  <a:ext uri="{FF2B5EF4-FFF2-40B4-BE49-F238E27FC236}">
                    <a16:creationId xmlns:a16="http://schemas.microsoft.com/office/drawing/2014/main" id="{D897873E-7B02-46AA-B83E-59B8CBF18CF0}"/>
                  </a:ext>
                </a:extLst>
              </p:cNvPr>
              <p:cNvGrpSpPr/>
              <p:nvPr/>
            </p:nvGrpSpPr>
            <p:grpSpPr>
              <a:xfrm>
                <a:off x="4299450" y="6066129"/>
                <a:ext cx="45719" cy="1505625"/>
                <a:chOff x="3929524" y="5975799"/>
                <a:chExt cx="50800" cy="1204595"/>
              </a:xfrm>
            </p:grpSpPr>
            <p:sp>
              <p:nvSpPr>
                <p:cNvPr id="82" name="object 68">
                  <a:extLst>
                    <a:ext uri="{FF2B5EF4-FFF2-40B4-BE49-F238E27FC236}">
                      <a16:creationId xmlns:a16="http://schemas.microsoft.com/office/drawing/2014/main" id="{8E8F008C-1F6C-48E4-99F1-4CF3ADD27B2C}"/>
                    </a:ext>
                  </a:extLst>
                </p:cNvPr>
                <p:cNvSpPr/>
                <p:nvPr/>
              </p:nvSpPr>
              <p:spPr>
                <a:xfrm>
                  <a:off x="3973974" y="6056491"/>
                  <a:ext cx="0" cy="1123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123315">
                      <a:moveTo>
                        <a:pt x="0" y="1123314"/>
                      </a:moveTo>
                      <a:lnTo>
                        <a:pt x="0" y="0"/>
                      </a:lnTo>
                    </a:path>
                  </a:pathLst>
                </a:custGeom>
                <a:ln w="12700">
                  <a:solidFill>
                    <a:srgbClr val="818285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3" name="object 69">
                  <a:extLst>
                    <a:ext uri="{FF2B5EF4-FFF2-40B4-BE49-F238E27FC236}">
                      <a16:creationId xmlns:a16="http://schemas.microsoft.com/office/drawing/2014/main" id="{7B0D7B93-05D8-41A9-A19F-4571923AB737}"/>
                    </a:ext>
                  </a:extLst>
                </p:cNvPr>
                <p:cNvSpPr/>
                <p:nvPr/>
              </p:nvSpPr>
              <p:spPr>
                <a:xfrm>
                  <a:off x="3935874" y="5982149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00" h="38100">
                      <a:moveTo>
                        <a:pt x="38100" y="38100"/>
                      </a:moveTo>
                      <a:lnTo>
                        <a:pt x="38100" y="0"/>
                      </a:lnTo>
                      <a:lnTo>
                        <a:pt x="0" y="0"/>
                      </a:lnTo>
                    </a:path>
                  </a:pathLst>
                </a:custGeom>
                <a:ln w="12700">
                  <a:solidFill>
                    <a:srgbClr val="81828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sp>
          <p:nvSpPr>
            <p:cNvPr id="78" name="object 71">
              <a:extLst>
                <a:ext uri="{FF2B5EF4-FFF2-40B4-BE49-F238E27FC236}">
                  <a16:creationId xmlns:a16="http://schemas.microsoft.com/office/drawing/2014/main" id="{DEC07B91-34BF-42FF-9AB6-2CD3E589F14B}"/>
                </a:ext>
              </a:extLst>
            </p:cNvPr>
            <p:cNvSpPr/>
            <p:nvPr/>
          </p:nvSpPr>
          <p:spPr>
            <a:xfrm>
              <a:off x="1879600" y="4635500"/>
              <a:ext cx="1350985" cy="45719"/>
            </a:xfrm>
            <a:custGeom>
              <a:avLst/>
              <a:gdLst/>
              <a:ahLst/>
              <a:cxnLst/>
              <a:rect l="l" t="t" r="r" b="b"/>
              <a:pathLst>
                <a:path w="1501775">
                  <a:moveTo>
                    <a:pt x="150119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3">
              <a:extLst>
                <a:ext uri="{FF2B5EF4-FFF2-40B4-BE49-F238E27FC236}">
                  <a16:creationId xmlns:a16="http://schemas.microsoft.com/office/drawing/2014/main" id="{DAAF3602-6416-4550-9DDA-5D4115AC5531}"/>
                </a:ext>
              </a:extLst>
            </p:cNvPr>
            <p:cNvSpPr/>
            <p:nvPr/>
          </p:nvSpPr>
          <p:spPr>
            <a:xfrm>
              <a:off x="1757644" y="4587753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47751" y="0"/>
                  </a:moveTo>
                  <a:lnTo>
                    <a:pt x="29167" y="3753"/>
                  </a:lnTo>
                  <a:lnTo>
                    <a:pt x="13989" y="13989"/>
                  </a:lnTo>
                  <a:lnTo>
                    <a:pt x="3753" y="29167"/>
                  </a:lnTo>
                  <a:lnTo>
                    <a:pt x="0" y="47752"/>
                  </a:lnTo>
                  <a:lnTo>
                    <a:pt x="3753" y="66336"/>
                  </a:lnTo>
                  <a:lnTo>
                    <a:pt x="13989" y="81514"/>
                  </a:lnTo>
                  <a:lnTo>
                    <a:pt x="29167" y="91750"/>
                  </a:lnTo>
                  <a:lnTo>
                    <a:pt x="47751" y="95504"/>
                  </a:lnTo>
                  <a:lnTo>
                    <a:pt x="66336" y="91750"/>
                  </a:lnTo>
                  <a:lnTo>
                    <a:pt x="81514" y="81514"/>
                  </a:lnTo>
                  <a:lnTo>
                    <a:pt x="91750" y="66336"/>
                  </a:lnTo>
                  <a:lnTo>
                    <a:pt x="95503" y="47752"/>
                  </a:lnTo>
                  <a:lnTo>
                    <a:pt x="91750" y="29167"/>
                  </a:lnTo>
                  <a:lnTo>
                    <a:pt x="81514" y="13989"/>
                  </a:lnTo>
                  <a:lnTo>
                    <a:pt x="66336" y="3753"/>
                  </a:lnTo>
                  <a:lnTo>
                    <a:pt x="47751" y="0"/>
                  </a:lnTo>
                  <a:close/>
                </a:path>
              </a:pathLst>
            </a:custGeom>
            <a:solidFill>
              <a:srgbClr val="818285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922E35A6-0872-40E5-B690-C6522C2CF9BE}"/>
              </a:ext>
            </a:extLst>
          </p:cNvPr>
          <p:cNvGrpSpPr/>
          <p:nvPr/>
        </p:nvGrpSpPr>
        <p:grpSpPr>
          <a:xfrm>
            <a:off x="11144461" y="2970671"/>
            <a:ext cx="98722" cy="1270508"/>
            <a:chOff x="4275954" y="6066129"/>
            <a:chExt cx="127000" cy="1634429"/>
          </a:xfrm>
        </p:grpSpPr>
        <p:grpSp>
          <p:nvGrpSpPr>
            <p:cNvPr id="87" name="object 64">
              <a:extLst>
                <a:ext uri="{FF2B5EF4-FFF2-40B4-BE49-F238E27FC236}">
                  <a16:creationId xmlns:a16="http://schemas.microsoft.com/office/drawing/2014/main" id="{47EF1F07-5055-43F3-AC4A-A5613A2B25F2}"/>
                </a:ext>
              </a:extLst>
            </p:cNvPr>
            <p:cNvGrpSpPr/>
            <p:nvPr/>
          </p:nvGrpSpPr>
          <p:grpSpPr>
            <a:xfrm>
              <a:off x="4275954" y="7571019"/>
              <a:ext cx="127000" cy="129539"/>
              <a:chOff x="3910645" y="7252286"/>
              <a:chExt cx="127000" cy="129539"/>
            </a:xfrm>
          </p:grpSpPr>
          <p:sp>
            <p:nvSpPr>
              <p:cNvPr id="91" name="object 65">
                <a:extLst>
                  <a:ext uri="{FF2B5EF4-FFF2-40B4-BE49-F238E27FC236}">
                    <a16:creationId xmlns:a16="http://schemas.microsoft.com/office/drawing/2014/main" id="{D9177AE9-4C58-4072-B2E5-CC126D301537}"/>
                  </a:ext>
                </a:extLst>
              </p:cNvPr>
              <p:cNvSpPr/>
              <p:nvPr/>
            </p:nvSpPr>
            <p:spPr>
              <a:xfrm>
                <a:off x="3973974" y="7252286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8099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81828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" name="object 66">
                <a:extLst>
                  <a:ext uri="{FF2B5EF4-FFF2-40B4-BE49-F238E27FC236}">
                    <a16:creationId xmlns:a16="http://schemas.microsoft.com/office/drawing/2014/main" id="{22CBEB74-9D81-4159-8F68-B2894ED10BC3}"/>
                  </a:ext>
                </a:extLst>
              </p:cNvPr>
              <p:cNvSpPr/>
              <p:nvPr/>
            </p:nvSpPr>
            <p:spPr>
              <a:xfrm>
                <a:off x="3910645" y="7271857"/>
                <a:ext cx="127000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09854">
                    <a:moveTo>
                      <a:pt x="126657" y="0"/>
                    </a:moveTo>
                    <a:lnTo>
                      <a:pt x="0" y="0"/>
                    </a:lnTo>
                    <a:lnTo>
                      <a:pt x="63334" y="109664"/>
                    </a:lnTo>
                    <a:lnTo>
                      <a:pt x="126657" y="0"/>
                    </a:lnTo>
                    <a:close/>
                  </a:path>
                </a:pathLst>
              </a:custGeom>
              <a:solidFill>
                <a:srgbClr val="81828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88" name="object 67">
              <a:extLst>
                <a:ext uri="{FF2B5EF4-FFF2-40B4-BE49-F238E27FC236}">
                  <a16:creationId xmlns:a16="http://schemas.microsoft.com/office/drawing/2014/main" id="{CEFB3853-1DF8-4F62-89DD-BD517BAF039C}"/>
                </a:ext>
              </a:extLst>
            </p:cNvPr>
            <p:cNvGrpSpPr/>
            <p:nvPr/>
          </p:nvGrpSpPr>
          <p:grpSpPr>
            <a:xfrm>
              <a:off x="4299450" y="6066129"/>
              <a:ext cx="45719" cy="1505625"/>
              <a:chOff x="3929524" y="5975799"/>
              <a:chExt cx="50800" cy="1204595"/>
            </a:xfrm>
          </p:grpSpPr>
          <p:sp>
            <p:nvSpPr>
              <p:cNvPr id="89" name="object 68">
                <a:extLst>
                  <a:ext uri="{FF2B5EF4-FFF2-40B4-BE49-F238E27FC236}">
                    <a16:creationId xmlns:a16="http://schemas.microsoft.com/office/drawing/2014/main" id="{5B63B697-29AE-4FDE-A670-CC4CA031D177}"/>
                  </a:ext>
                </a:extLst>
              </p:cNvPr>
              <p:cNvSpPr/>
              <p:nvPr/>
            </p:nvSpPr>
            <p:spPr>
              <a:xfrm>
                <a:off x="3973974" y="6056491"/>
                <a:ext cx="0" cy="1123315"/>
              </a:xfrm>
              <a:custGeom>
                <a:avLst/>
                <a:gdLst/>
                <a:ahLst/>
                <a:cxnLst/>
                <a:rect l="l" t="t" r="r" b="b"/>
                <a:pathLst>
                  <a:path h="1123315">
                    <a:moveTo>
                      <a:pt x="0" y="1123314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818285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" name="object 69">
                <a:extLst>
                  <a:ext uri="{FF2B5EF4-FFF2-40B4-BE49-F238E27FC236}">
                    <a16:creationId xmlns:a16="http://schemas.microsoft.com/office/drawing/2014/main" id="{D4A339DE-FA03-4E4D-A255-9D2FFC40D2BC}"/>
                  </a:ext>
                </a:extLst>
              </p:cNvPr>
              <p:cNvSpPr/>
              <p:nvPr/>
            </p:nvSpPr>
            <p:spPr>
              <a:xfrm>
                <a:off x="3935874" y="5982149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>
                    <a:moveTo>
                      <a:pt x="38100" y="38100"/>
                    </a:moveTo>
                    <a:lnTo>
                      <a:pt x="38100" y="0"/>
                    </a:ln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81828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93" name="object 71">
            <a:extLst>
              <a:ext uri="{FF2B5EF4-FFF2-40B4-BE49-F238E27FC236}">
                <a16:creationId xmlns:a16="http://schemas.microsoft.com/office/drawing/2014/main" id="{E995F6C9-6108-4451-B419-9ADB98D7812C}"/>
              </a:ext>
            </a:extLst>
          </p:cNvPr>
          <p:cNvSpPr/>
          <p:nvPr/>
        </p:nvSpPr>
        <p:spPr>
          <a:xfrm>
            <a:off x="10646682" y="2973575"/>
            <a:ext cx="532367" cy="45719"/>
          </a:xfrm>
          <a:custGeom>
            <a:avLst/>
            <a:gdLst/>
            <a:ahLst/>
            <a:cxnLst/>
            <a:rect l="l" t="t" r="r" b="b"/>
            <a:pathLst>
              <a:path w="1501775">
                <a:moveTo>
                  <a:pt x="150119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18285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73">
            <a:extLst>
              <a:ext uri="{FF2B5EF4-FFF2-40B4-BE49-F238E27FC236}">
                <a16:creationId xmlns:a16="http://schemas.microsoft.com/office/drawing/2014/main" id="{F8CDBA50-3C9B-4487-B2B4-78E5C4099C2B}"/>
              </a:ext>
            </a:extLst>
          </p:cNvPr>
          <p:cNvSpPr/>
          <p:nvPr/>
        </p:nvSpPr>
        <p:spPr>
          <a:xfrm>
            <a:off x="10551881" y="2936459"/>
            <a:ext cx="74535" cy="74535"/>
          </a:xfrm>
          <a:custGeom>
            <a:avLst/>
            <a:gdLst/>
            <a:ahLst/>
            <a:cxnLst/>
            <a:rect l="l" t="t" r="r" b="b"/>
            <a:pathLst>
              <a:path w="95885" h="95885">
                <a:moveTo>
                  <a:pt x="47751" y="0"/>
                </a:moveTo>
                <a:lnTo>
                  <a:pt x="29167" y="3753"/>
                </a:lnTo>
                <a:lnTo>
                  <a:pt x="13989" y="13989"/>
                </a:lnTo>
                <a:lnTo>
                  <a:pt x="3753" y="29167"/>
                </a:lnTo>
                <a:lnTo>
                  <a:pt x="0" y="47752"/>
                </a:lnTo>
                <a:lnTo>
                  <a:pt x="3753" y="66336"/>
                </a:lnTo>
                <a:lnTo>
                  <a:pt x="13989" y="81514"/>
                </a:lnTo>
                <a:lnTo>
                  <a:pt x="29167" y="91750"/>
                </a:lnTo>
                <a:lnTo>
                  <a:pt x="47751" y="95504"/>
                </a:lnTo>
                <a:lnTo>
                  <a:pt x="66336" y="91750"/>
                </a:lnTo>
                <a:lnTo>
                  <a:pt x="81514" y="81514"/>
                </a:lnTo>
                <a:lnTo>
                  <a:pt x="91750" y="66336"/>
                </a:lnTo>
                <a:lnTo>
                  <a:pt x="95503" y="47752"/>
                </a:lnTo>
                <a:lnTo>
                  <a:pt x="91750" y="29167"/>
                </a:lnTo>
                <a:lnTo>
                  <a:pt x="81514" y="13989"/>
                </a:lnTo>
                <a:lnTo>
                  <a:pt x="66336" y="3753"/>
                </a:lnTo>
                <a:lnTo>
                  <a:pt x="47751" y="0"/>
                </a:lnTo>
                <a:close/>
              </a:path>
            </a:pathLst>
          </a:custGeom>
          <a:solidFill>
            <a:srgbClr val="818285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8643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Контейнер для отходов, стул&#10;&#10;Автоматически созданное описание">
            <a:extLst>
              <a:ext uri="{FF2B5EF4-FFF2-40B4-BE49-F238E27FC236}">
                <a16:creationId xmlns:a16="http://schemas.microsoft.com/office/drawing/2014/main" id="{86985723-9C61-4D5A-91AE-2BD5E3265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782" y="1206540"/>
            <a:ext cx="5149332" cy="514933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зарисовка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06AF02D-20AA-7383-5B6B-9D836FA7F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633" y="1478924"/>
            <a:ext cx="5379076" cy="53790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Разнообразие цветовых решений</a:t>
            </a:r>
          </a:p>
        </p:txBody>
      </p:sp>
      <p:sp>
        <p:nvSpPr>
          <p:cNvPr id="13" name="Text Box 2">
            <a:hlinkClick r:id="rId4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6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4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6773847" y="587237"/>
            <a:ext cx="5418153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7CC61A4-7CDE-4A51-8558-99225C44E74C}"/>
              </a:ext>
            </a:extLst>
          </p:cNvPr>
          <p:cNvSpPr txBox="1"/>
          <p:nvPr/>
        </p:nvSpPr>
        <p:spPr>
          <a:xfrm>
            <a:off x="3051810" y="761800"/>
            <a:ext cx="6103620" cy="36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6350" algn="ctr">
              <a:lnSpc>
                <a:spcPct val="101699"/>
              </a:lnSpc>
              <a:spcBef>
                <a:spcPts val="90"/>
              </a:spcBef>
            </a:pPr>
            <a:r>
              <a:rPr lang="ru-RU" sz="1800" dirty="0">
                <a:latin typeface="+mj-lt"/>
              </a:rPr>
              <a:t>Возможность хранения в накопителе QUADRO STAND</a:t>
            </a:r>
          </a:p>
        </p:txBody>
      </p:sp>
    </p:spTree>
    <p:extLst>
      <p:ext uri="{BB962C8B-B14F-4D97-AF65-F5344CB8AC3E}">
        <p14:creationId xmlns:p14="http://schemas.microsoft.com/office/powerpoint/2010/main" val="2494130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Ключевые преимущества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7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2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7922068" y="587237"/>
            <a:ext cx="4269932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D1EBB95-98EF-4604-9763-031A9023548D}"/>
              </a:ext>
            </a:extLst>
          </p:cNvPr>
          <p:cNvSpPr txBox="1"/>
          <p:nvPr/>
        </p:nvSpPr>
        <p:spPr>
          <a:xfrm>
            <a:off x="3051810" y="665431"/>
            <a:ext cx="6103620" cy="36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6350" algn="ctr">
              <a:lnSpc>
                <a:spcPct val="101699"/>
              </a:lnSpc>
              <a:spcBef>
                <a:spcPts val="90"/>
              </a:spcBef>
            </a:pPr>
            <a:r>
              <a:rPr lang="ru-RU" dirty="0">
                <a:latin typeface="+mj-lt"/>
              </a:rPr>
              <a:t>В</a:t>
            </a:r>
            <a:r>
              <a:rPr lang="ru-RU" sz="1800" dirty="0">
                <a:latin typeface="+mj-lt"/>
              </a:rPr>
              <a:t>озможность цветовой дифференциации</a:t>
            </a:r>
          </a:p>
        </p:txBody>
      </p:sp>
      <p:pic>
        <p:nvPicPr>
          <p:cNvPr id="10" name="Рисунок 9" descr="Изображение выглядит как корзина, контейнер&#10;&#10;Автоматически созданное описание">
            <a:extLst>
              <a:ext uri="{FF2B5EF4-FFF2-40B4-BE49-F238E27FC236}">
                <a16:creationId xmlns:a16="http://schemas.microsoft.com/office/drawing/2014/main" id="{079122D1-F618-445C-BF20-E72E8EFE1F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45" y="972743"/>
            <a:ext cx="3508238" cy="350823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онтейнер, Контейнер для отходов, корзина&#10;&#10;Автоматически созданное описание">
            <a:extLst>
              <a:ext uri="{FF2B5EF4-FFF2-40B4-BE49-F238E27FC236}">
                <a16:creationId xmlns:a16="http://schemas.microsoft.com/office/drawing/2014/main" id="{A6AC54E0-008F-4C79-9A45-1BBBF919A3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89" y="1407525"/>
            <a:ext cx="3382941" cy="338294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Контейнер для отходов, контейнер, корзина&#10;&#10;Автоматически созданное описание">
            <a:extLst>
              <a:ext uri="{FF2B5EF4-FFF2-40B4-BE49-F238E27FC236}">
                <a16:creationId xmlns:a16="http://schemas.microsoft.com/office/drawing/2014/main" id="{684EACB0-6F2B-4E20-BA69-4E98F96B70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055" y="1082636"/>
            <a:ext cx="3695038" cy="369503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онтейнер, корзина&#10;&#10;Автоматически созданное описание">
            <a:extLst>
              <a:ext uri="{FF2B5EF4-FFF2-40B4-BE49-F238E27FC236}">
                <a16:creationId xmlns:a16="http://schemas.microsoft.com/office/drawing/2014/main" id="{C5A856CF-83C2-46CC-88BD-D446BB170F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781" y="2607738"/>
            <a:ext cx="3545455" cy="354545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корзина, контейнер&#10;&#10;Автоматически созданное описание">
            <a:extLst>
              <a:ext uri="{FF2B5EF4-FFF2-40B4-BE49-F238E27FC236}">
                <a16:creationId xmlns:a16="http://schemas.microsoft.com/office/drawing/2014/main" id="{A84EA11E-3F10-4C25-A6C8-1CDE92FF19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0" y="2172956"/>
            <a:ext cx="3508238" cy="350823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контейнер, корзина&#10;&#10;Автоматически созданное описание">
            <a:extLst>
              <a:ext uri="{FF2B5EF4-FFF2-40B4-BE49-F238E27FC236}">
                <a16:creationId xmlns:a16="http://schemas.microsoft.com/office/drawing/2014/main" id="{309A4050-4061-4B17-B6C0-493E42B398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050" y="1776792"/>
            <a:ext cx="3695038" cy="369503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корзина, контейнер&#10;&#10;Автоматически созданное описание">
            <a:extLst>
              <a:ext uri="{FF2B5EF4-FFF2-40B4-BE49-F238E27FC236}">
                <a16:creationId xmlns:a16="http://schemas.microsoft.com/office/drawing/2014/main" id="{EE3D1581-713F-4273-A57D-40DCA0652C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422" y="2516258"/>
            <a:ext cx="3545455" cy="354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33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онтейнер, Контейнер для отходов, корзина&#10;&#10;Автоматически созданное описание">
            <a:extLst>
              <a:ext uri="{FF2B5EF4-FFF2-40B4-BE49-F238E27FC236}">
                <a16:creationId xmlns:a16="http://schemas.microsoft.com/office/drawing/2014/main" id="{51F1A2A8-40C1-214B-ABA3-2EA04DAEC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94" y="-926173"/>
            <a:ext cx="7647974" cy="7647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Дополнительные опции</a:t>
            </a:r>
          </a:p>
        </p:txBody>
      </p:sp>
      <p:sp>
        <p:nvSpPr>
          <p:cNvPr id="13" name="Text Box 2">
            <a:hlinkClick r:id="rId3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8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3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8092440" y="587237"/>
            <a:ext cx="409956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bject 31">
            <a:extLst>
              <a:ext uri="{FF2B5EF4-FFF2-40B4-BE49-F238E27FC236}">
                <a16:creationId xmlns:a16="http://schemas.microsoft.com/office/drawing/2014/main" id="{F5334AF8-A29A-41F9-8487-37725E7A25A6}"/>
              </a:ext>
            </a:extLst>
          </p:cNvPr>
          <p:cNvSpPr txBox="1"/>
          <p:nvPr/>
        </p:nvSpPr>
        <p:spPr>
          <a:xfrm>
            <a:off x="6609603" y="5262271"/>
            <a:ext cx="3483937" cy="8867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255" lvl="0" indent="0" algn="l" defTabSz="914400" rtl="0" eaLnBrk="1" fontAlgn="auto" latinLnBrk="0" hangingPunct="1">
              <a:lnSpc>
                <a:spcPct val="1002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-235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crom Bold"/>
              </a:rPr>
              <a:t>МЕСТО ДЛЯ</a:t>
            </a:r>
          </a:p>
          <a:p>
            <a:pPr marL="12700" marR="8255" lvl="0" indent="0" algn="l" defTabSz="914400" rtl="0" eaLnBrk="1" fontAlgn="auto" latinLnBrk="0" hangingPunct="1">
              <a:lnSpc>
                <a:spcPct val="1002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-235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crom Bold"/>
              </a:rPr>
              <a:t>БРЕНДИРОВАНИЯ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Acrom Bold"/>
            </a:endParaRPr>
          </a:p>
        </p:txBody>
      </p:sp>
      <p:grpSp>
        <p:nvGrpSpPr>
          <p:cNvPr id="12" name="object 67">
            <a:extLst>
              <a:ext uri="{FF2B5EF4-FFF2-40B4-BE49-F238E27FC236}">
                <a16:creationId xmlns:a16="http://schemas.microsoft.com/office/drawing/2014/main" id="{F0A1CEB0-6732-42DA-AC27-3591EF00BF54}"/>
              </a:ext>
            </a:extLst>
          </p:cNvPr>
          <p:cNvGrpSpPr/>
          <p:nvPr/>
        </p:nvGrpSpPr>
        <p:grpSpPr>
          <a:xfrm>
            <a:off x="6379180" y="3264618"/>
            <a:ext cx="90847" cy="1998628"/>
            <a:chOff x="3929524" y="5975799"/>
            <a:chExt cx="50800" cy="1204595"/>
          </a:xfrm>
        </p:grpSpPr>
        <p:sp>
          <p:nvSpPr>
            <p:cNvPr id="14" name="object 68">
              <a:extLst>
                <a:ext uri="{FF2B5EF4-FFF2-40B4-BE49-F238E27FC236}">
                  <a16:creationId xmlns:a16="http://schemas.microsoft.com/office/drawing/2014/main" id="{C17EAF5C-838E-415E-BD23-125B445AE1E5}"/>
                </a:ext>
              </a:extLst>
            </p:cNvPr>
            <p:cNvSpPr/>
            <p:nvPr/>
          </p:nvSpPr>
          <p:spPr>
            <a:xfrm>
              <a:off x="3973974" y="6056491"/>
              <a:ext cx="0" cy="1123315"/>
            </a:xfrm>
            <a:custGeom>
              <a:avLst/>
              <a:gdLst/>
              <a:ahLst/>
              <a:cxnLst/>
              <a:rect l="l" t="t" r="r" b="b"/>
              <a:pathLst>
                <a:path h="1123315">
                  <a:moveTo>
                    <a:pt x="0" y="112331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69">
              <a:extLst>
                <a:ext uri="{FF2B5EF4-FFF2-40B4-BE49-F238E27FC236}">
                  <a16:creationId xmlns:a16="http://schemas.microsoft.com/office/drawing/2014/main" id="{A7CD74C9-39C0-43BF-A92E-8BEDED9FD2D1}"/>
                </a:ext>
              </a:extLst>
            </p:cNvPr>
            <p:cNvSpPr/>
            <p:nvPr/>
          </p:nvSpPr>
          <p:spPr>
            <a:xfrm>
              <a:off x="3935874" y="598214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38100" y="38100"/>
                  </a:moveTo>
                  <a:lnTo>
                    <a:pt x="38100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object 65">
            <a:extLst>
              <a:ext uri="{FF2B5EF4-FFF2-40B4-BE49-F238E27FC236}">
                <a16:creationId xmlns:a16="http://schemas.microsoft.com/office/drawing/2014/main" id="{FDABD089-C473-41E1-817A-81ADF927D58F}"/>
              </a:ext>
            </a:extLst>
          </p:cNvPr>
          <p:cNvSpPr txBox="1"/>
          <p:nvPr/>
        </p:nvSpPr>
        <p:spPr>
          <a:xfrm>
            <a:off x="5054258" y="1343444"/>
            <a:ext cx="4280757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crom Bold"/>
              </a:rPr>
              <a:t>ПОКУПАТЕЛЬСКАЯ КОРЗИНА</a:t>
            </a:r>
            <a:endParaRPr kumimoji="0" lang="en-US" sz="1800" i="0" u="none" strike="noStrike" kern="1200" cap="none" spc="-50" normalizeH="0" baseline="0" noProof="0" dirty="0">
              <a:ln>
                <a:noFill/>
              </a:ln>
              <a:effectLst/>
              <a:uLnTx/>
              <a:uFillTx/>
              <a:latin typeface="+mj-lt"/>
              <a:cs typeface="Acrom Bold"/>
            </a:endParaRPr>
          </a:p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Acrom Bold"/>
            </a:endParaRPr>
          </a:p>
        </p:txBody>
      </p:sp>
      <p:sp>
        <p:nvSpPr>
          <p:cNvPr id="17" name="object 66">
            <a:extLst>
              <a:ext uri="{FF2B5EF4-FFF2-40B4-BE49-F238E27FC236}">
                <a16:creationId xmlns:a16="http://schemas.microsoft.com/office/drawing/2014/main" id="{536EEEE4-B2B4-43B7-B964-E7541BBBFA3A}"/>
              </a:ext>
            </a:extLst>
          </p:cNvPr>
          <p:cNvSpPr txBox="1">
            <a:spLocks/>
          </p:cNvSpPr>
          <p:nvPr/>
        </p:nvSpPr>
        <p:spPr>
          <a:xfrm>
            <a:off x="6698290" y="1604055"/>
            <a:ext cx="27883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/>
              <a:t>QUADRO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DF204C1A-F7D3-49E5-AC2D-7B503545363F}"/>
              </a:ext>
            </a:extLst>
          </p:cNvPr>
          <p:cNvGrpSpPr/>
          <p:nvPr/>
        </p:nvGrpSpPr>
        <p:grpSpPr>
          <a:xfrm>
            <a:off x="3620474" y="3022397"/>
            <a:ext cx="2759000" cy="350791"/>
            <a:chOff x="4047064" y="5035247"/>
            <a:chExt cx="2759000" cy="350791"/>
          </a:xfrm>
        </p:grpSpPr>
        <p:sp>
          <p:nvSpPr>
            <p:cNvPr id="19" name="object 71">
              <a:extLst>
                <a:ext uri="{FF2B5EF4-FFF2-40B4-BE49-F238E27FC236}">
                  <a16:creationId xmlns:a16="http://schemas.microsoft.com/office/drawing/2014/main" id="{ADF2CD8A-809F-4249-8A0D-06AF5C0E08BF}"/>
                </a:ext>
              </a:extLst>
            </p:cNvPr>
            <p:cNvSpPr/>
            <p:nvPr/>
          </p:nvSpPr>
          <p:spPr>
            <a:xfrm flipV="1">
              <a:off x="4155633" y="5035247"/>
              <a:ext cx="2650431" cy="242221"/>
            </a:xfrm>
            <a:custGeom>
              <a:avLst/>
              <a:gdLst/>
              <a:ahLst/>
              <a:cxnLst/>
              <a:rect l="l" t="t" r="r" b="b"/>
              <a:pathLst>
                <a:path w="1501775">
                  <a:moveTo>
                    <a:pt x="150119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73">
              <a:extLst>
                <a:ext uri="{FF2B5EF4-FFF2-40B4-BE49-F238E27FC236}">
                  <a16:creationId xmlns:a16="http://schemas.microsoft.com/office/drawing/2014/main" id="{FDDEEF88-FE4C-4E55-ACBC-FCDAC2CD8273}"/>
                </a:ext>
              </a:extLst>
            </p:cNvPr>
            <p:cNvSpPr/>
            <p:nvPr/>
          </p:nvSpPr>
          <p:spPr>
            <a:xfrm flipV="1">
              <a:off x="4047064" y="5223042"/>
              <a:ext cx="162996" cy="162996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47751" y="0"/>
                  </a:moveTo>
                  <a:lnTo>
                    <a:pt x="29167" y="3753"/>
                  </a:lnTo>
                  <a:lnTo>
                    <a:pt x="13989" y="13989"/>
                  </a:lnTo>
                  <a:lnTo>
                    <a:pt x="3753" y="29167"/>
                  </a:lnTo>
                  <a:lnTo>
                    <a:pt x="0" y="47752"/>
                  </a:lnTo>
                  <a:lnTo>
                    <a:pt x="3753" y="66336"/>
                  </a:lnTo>
                  <a:lnTo>
                    <a:pt x="13989" y="81514"/>
                  </a:lnTo>
                  <a:lnTo>
                    <a:pt x="29167" y="91750"/>
                  </a:lnTo>
                  <a:lnTo>
                    <a:pt x="47751" y="95504"/>
                  </a:lnTo>
                  <a:lnTo>
                    <a:pt x="66336" y="91750"/>
                  </a:lnTo>
                  <a:lnTo>
                    <a:pt x="81514" y="81514"/>
                  </a:lnTo>
                  <a:lnTo>
                    <a:pt x="91750" y="66336"/>
                  </a:lnTo>
                  <a:lnTo>
                    <a:pt x="95503" y="47752"/>
                  </a:lnTo>
                  <a:lnTo>
                    <a:pt x="91750" y="29167"/>
                  </a:lnTo>
                  <a:lnTo>
                    <a:pt x="81514" y="13989"/>
                  </a:lnTo>
                  <a:lnTo>
                    <a:pt x="66336" y="3753"/>
                  </a:lnTo>
                  <a:lnTo>
                    <a:pt x="47751" y="0"/>
                  </a:lnTo>
                  <a:close/>
                </a:path>
              </a:pathLst>
            </a:custGeom>
            <a:solidFill>
              <a:srgbClr val="818285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object 64">
            <a:extLst>
              <a:ext uri="{FF2B5EF4-FFF2-40B4-BE49-F238E27FC236}">
                <a16:creationId xmlns:a16="http://schemas.microsoft.com/office/drawing/2014/main" id="{BF3B3282-F0CB-4959-8B42-BD893DD266DF}"/>
              </a:ext>
            </a:extLst>
          </p:cNvPr>
          <p:cNvGrpSpPr/>
          <p:nvPr/>
        </p:nvGrpSpPr>
        <p:grpSpPr>
          <a:xfrm>
            <a:off x="6411004" y="5268156"/>
            <a:ext cx="95333" cy="97239"/>
            <a:chOff x="3910645" y="7252286"/>
            <a:chExt cx="127000" cy="129539"/>
          </a:xfrm>
        </p:grpSpPr>
        <p:sp>
          <p:nvSpPr>
            <p:cNvPr id="22" name="object 65">
              <a:extLst>
                <a:ext uri="{FF2B5EF4-FFF2-40B4-BE49-F238E27FC236}">
                  <a16:creationId xmlns:a16="http://schemas.microsoft.com/office/drawing/2014/main" id="{6AFBB5C9-15CC-4884-91F1-A7097ECCAD3F}"/>
                </a:ext>
              </a:extLst>
            </p:cNvPr>
            <p:cNvSpPr/>
            <p:nvPr/>
          </p:nvSpPr>
          <p:spPr>
            <a:xfrm>
              <a:off x="3973974" y="7252286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8099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66">
              <a:extLst>
                <a:ext uri="{FF2B5EF4-FFF2-40B4-BE49-F238E27FC236}">
                  <a16:creationId xmlns:a16="http://schemas.microsoft.com/office/drawing/2014/main" id="{6D765BA5-1B01-4EA6-8F00-FA0C729DBB62}"/>
                </a:ext>
              </a:extLst>
            </p:cNvPr>
            <p:cNvSpPr/>
            <p:nvPr/>
          </p:nvSpPr>
          <p:spPr>
            <a:xfrm>
              <a:off x="3910645" y="7271857"/>
              <a:ext cx="127000" cy="109855"/>
            </a:xfrm>
            <a:custGeom>
              <a:avLst/>
              <a:gdLst/>
              <a:ahLst/>
              <a:cxnLst/>
              <a:rect l="l" t="t" r="r" b="b"/>
              <a:pathLst>
                <a:path w="127000" h="109854">
                  <a:moveTo>
                    <a:pt x="126657" y="0"/>
                  </a:moveTo>
                  <a:lnTo>
                    <a:pt x="0" y="0"/>
                  </a:lnTo>
                  <a:lnTo>
                    <a:pt x="63334" y="109664"/>
                  </a:lnTo>
                  <a:lnTo>
                    <a:pt x="126657" y="0"/>
                  </a:lnTo>
                  <a:close/>
                </a:path>
              </a:pathLst>
            </a:custGeom>
            <a:solidFill>
              <a:srgbClr val="81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4479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9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2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pic>
        <p:nvPicPr>
          <p:cNvPr id="22" name="Рисунок 21" descr="Изображение выглядит как корзина, контейнер&#10;&#10;Автоматически созданное описание">
            <a:extLst>
              <a:ext uri="{FF2B5EF4-FFF2-40B4-BE49-F238E27FC236}">
                <a16:creationId xmlns:a16="http://schemas.microsoft.com/office/drawing/2014/main" id="{DB543B8C-694A-4041-BF9D-7DD02B434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01" y="394176"/>
            <a:ext cx="6025552" cy="6025552"/>
          </a:xfrm>
          <a:prstGeom prst="rect">
            <a:avLst/>
          </a:prstGeom>
        </p:spPr>
      </p:pic>
      <p:sp>
        <p:nvSpPr>
          <p:cNvPr id="23" name="object 31">
            <a:extLst>
              <a:ext uri="{FF2B5EF4-FFF2-40B4-BE49-F238E27FC236}">
                <a16:creationId xmlns:a16="http://schemas.microsoft.com/office/drawing/2014/main" id="{84773B78-808A-4A44-B425-928DB132C99C}"/>
              </a:ext>
            </a:extLst>
          </p:cNvPr>
          <p:cNvSpPr txBox="1"/>
          <p:nvPr/>
        </p:nvSpPr>
        <p:spPr>
          <a:xfrm>
            <a:off x="6844321" y="4561826"/>
            <a:ext cx="3981019" cy="640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255" lvl="0" indent="0" algn="l" defTabSz="914400" rtl="0" eaLnBrk="1" fontAlgn="auto" latinLnBrk="0" hangingPunct="1">
              <a:lnSpc>
                <a:spcPct val="1002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-235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crom Bold"/>
              </a:rPr>
              <a:t>ВОЗМОЖНОСТЬ ИЗГОТОВЛЕНИЯ РУЧКИ ИЗ</a:t>
            </a:r>
          </a:p>
          <a:p>
            <a:pPr marL="12700" marR="8255" lvl="0" indent="0" algn="l" defTabSz="914400" rtl="0" eaLnBrk="1" fontAlgn="auto" latinLnBrk="0" hangingPunct="1">
              <a:lnSpc>
                <a:spcPct val="1002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-235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crom Bold"/>
              </a:rPr>
              <a:t> ПРОЗРАЧНОГО ПОЛИКАРБОНАТА</a:t>
            </a:r>
          </a:p>
        </p:txBody>
      </p:sp>
      <p:grpSp>
        <p:nvGrpSpPr>
          <p:cNvPr id="24" name="object 64">
            <a:extLst>
              <a:ext uri="{FF2B5EF4-FFF2-40B4-BE49-F238E27FC236}">
                <a16:creationId xmlns:a16="http://schemas.microsoft.com/office/drawing/2014/main" id="{22F6A0B4-142A-494E-9CAD-81A252BCEC21}"/>
              </a:ext>
            </a:extLst>
          </p:cNvPr>
          <p:cNvGrpSpPr/>
          <p:nvPr/>
        </p:nvGrpSpPr>
        <p:grpSpPr>
          <a:xfrm>
            <a:off x="6868223" y="4234870"/>
            <a:ext cx="95333" cy="97239"/>
            <a:chOff x="3910645" y="7252286"/>
            <a:chExt cx="127000" cy="129539"/>
          </a:xfrm>
        </p:grpSpPr>
        <p:sp>
          <p:nvSpPr>
            <p:cNvPr id="25" name="object 65">
              <a:extLst>
                <a:ext uri="{FF2B5EF4-FFF2-40B4-BE49-F238E27FC236}">
                  <a16:creationId xmlns:a16="http://schemas.microsoft.com/office/drawing/2014/main" id="{CFCBC896-78A8-476E-B2D0-163C43B59B73}"/>
                </a:ext>
              </a:extLst>
            </p:cNvPr>
            <p:cNvSpPr/>
            <p:nvPr/>
          </p:nvSpPr>
          <p:spPr>
            <a:xfrm>
              <a:off x="3973974" y="7252286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8099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6" name="object 66">
              <a:extLst>
                <a:ext uri="{FF2B5EF4-FFF2-40B4-BE49-F238E27FC236}">
                  <a16:creationId xmlns:a16="http://schemas.microsoft.com/office/drawing/2014/main" id="{8167B556-46F1-4FA8-8F4F-135F0646290E}"/>
                </a:ext>
              </a:extLst>
            </p:cNvPr>
            <p:cNvSpPr/>
            <p:nvPr/>
          </p:nvSpPr>
          <p:spPr>
            <a:xfrm>
              <a:off x="3910645" y="7271857"/>
              <a:ext cx="127000" cy="109855"/>
            </a:xfrm>
            <a:custGeom>
              <a:avLst/>
              <a:gdLst/>
              <a:ahLst/>
              <a:cxnLst/>
              <a:rect l="l" t="t" r="r" b="b"/>
              <a:pathLst>
                <a:path w="127000" h="109854">
                  <a:moveTo>
                    <a:pt x="126657" y="0"/>
                  </a:moveTo>
                  <a:lnTo>
                    <a:pt x="0" y="0"/>
                  </a:lnTo>
                  <a:lnTo>
                    <a:pt x="63334" y="109664"/>
                  </a:lnTo>
                  <a:lnTo>
                    <a:pt x="126657" y="0"/>
                  </a:lnTo>
                  <a:close/>
                </a:path>
              </a:pathLst>
            </a:custGeom>
            <a:solidFill>
              <a:srgbClr val="81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27" name="object 67">
            <a:extLst>
              <a:ext uri="{FF2B5EF4-FFF2-40B4-BE49-F238E27FC236}">
                <a16:creationId xmlns:a16="http://schemas.microsoft.com/office/drawing/2014/main" id="{6EE0ECA5-189D-46EC-AB82-64AB5604F8FB}"/>
              </a:ext>
            </a:extLst>
          </p:cNvPr>
          <p:cNvGrpSpPr/>
          <p:nvPr/>
        </p:nvGrpSpPr>
        <p:grpSpPr>
          <a:xfrm>
            <a:off x="6832965" y="2230494"/>
            <a:ext cx="90847" cy="1998628"/>
            <a:chOff x="3929524" y="5975799"/>
            <a:chExt cx="50800" cy="1204595"/>
          </a:xfrm>
        </p:grpSpPr>
        <p:sp>
          <p:nvSpPr>
            <p:cNvPr id="28" name="object 68">
              <a:extLst>
                <a:ext uri="{FF2B5EF4-FFF2-40B4-BE49-F238E27FC236}">
                  <a16:creationId xmlns:a16="http://schemas.microsoft.com/office/drawing/2014/main" id="{D9583A09-3B07-444A-A871-C98D72AA9DFA}"/>
                </a:ext>
              </a:extLst>
            </p:cNvPr>
            <p:cNvSpPr/>
            <p:nvPr/>
          </p:nvSpPr>
          <p:spPr>
            <a:xfrm>
              <a:off x="3973974" y="6056491"/>
              <a:ext cx="0" cy="1123315"/>
            </a:xfrm>
            <a:custGeom>
              <a:avLst/>
              <a:gdLst/>
              <a:ahLst/>
              <a:cxnLst/>
              <a:rect l="l" t="t" r="r" b="b"/>
              <a:pathLst>
                <a:path h="1123315">
                  <a:moveTo>
                    <a:pt x="0" y="112331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9" name="object 69">
              <a:extLst>
                <a:ext uri="{FF2B5EF4-FFF2-40B4-BE49-F238E27FC236}">
                  <a16:creationId xmlns:a16="http://schemas.microsoft.com/office/drawing/2014/main" id="{741A1A28-D0DF-426E-897E-C057262B5FD9}"/>
                </a:ext>
              </a:extLst>
            </p:cNvPr>
            <p:cNvSpPr/>
            <p:nvPr/>
          </p:nvSpPr>
          <p:spPr>
            <a:xfrm>
              <a:off x="3935874" y="598214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38100" y="38100"/>
                  </a:moveTo>
                  <a:lnTo>
                    <a:pt x="38100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30" name="object 65">
            <a:extLst>
              <a:ext uri="{FF2B5EF4-FFF2-40B4-BE49-F238E27FC236}">
                <a16:creationId xmlns:a16="http://schemas.microsoft.com/office/drawing/2014/main" id="{9C5D528D-B05C-4D2F-A3CA-1403E066478A}"/>
              </a:ext>
            </a:extLst>
          </p:cNvPr>
          <p:cNvSpPr txBox="1"/>
          <p:nvPr/>
        </p:nvSpPr>
        <p:spPr>
          <a:xfrm>
            <a:off x="5649457" y="962727"/>
            <a:ext cx="4280757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crom Bold"/>
              </a:rPr>
              <a:t>ПОКУПАТЕЛЬСКАЯ КОРЗИНА</a:t>
            </a:r>
            <a:endParaRPr kumimoji="0" lang="en-US" sz="1800" i="0" u="none" strike="noStrike" kern="1200" cap="none" spc="-50" normalizeH="0" baseline="0" noProof="0" dirty="0">
              <a:ln>
                <a:noFill/>
              </a:ln>
              <a:effectLst/>
              <a:uLnTx/>
              <a:uFillTx/>
              <a:latin typeface="+mj-lt"/>
              <a:cs typeface="Acrom Bold"/>
            </a:endParaRPr>
          </a:p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Acrom Bold"/>
            </a:endParaRPr>
          </a:p>
        </p:txBody>
      </p:sp>
      <p:sp>
        <p:nvSpPr>
          <p:cNvPr id="31" name="object 66">
            <a:extLst>
              <a:ext uri="{FF2B5EF4-FFF2-40B4-BE49-F238E27FC236}">
                <a16:creationId xmlns:a16="http://schemas.microsoft.com/office/drawing/2014/main" id="{583086C5-FC42-42F6-9674-63E8B3B4BE70}"/>
              </a:ext>
            </a:extLst>
          </p:cNvPr>
          <p:cNvSpPr txBox="1">
            <a:spLocks/>
          </p:cNvSpPr>
          <p:nvPr/>
        </p:nvSpPr>
        <p:spPr>
          <a:xfrm>
            <a:off x="7320048" y="1223338"/>
            <a:ext cx="27883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/>
              <a:t>QUADRO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CBD18C16-261A-4DED-8DA8-C335110256CE}"/>
              </a:ext>
            </a:extLst>
          </p:cNvPr>
          <p:cNvGrpSpPr/>
          <p:nvPr/>
        </p:nvGrpSpPr>
        <p:grpSpPr>
          <a:xfrm>
            <a:off x="4134719" y="1995268"/>
            <a:ext cx="2759000" cy="350791"/>
            <a:chOff x="4047064" y="5035247"/>
            <a:chExt cx="2759000" cy="350791"/>
          </a:xfrm>
        </p:grpSpPr>
        <p:sp>
          <p:nvSpPr>
            <p:cNvPr id="33" name="object 71">
              <a:extLst>
                <a:ext uri="{FF2B5EF4-FFF2-40B4-BE49-F238E27FC236}">
                  <a16:creationId xmlns:a16="http://schemas.microsoft.com/office/drawing/2014/main" id="{4E72BB69-ED13-4F89-A5B5-3EFFD3D844C7}"/>
                </a:ext>
              </a:extLst>
            </p:cNvPr>
            <p:cNvSpPr/>
            <p:nvPr/>
          </p:nvSpPr>
          <p:spPr>
            <a:xfrm flipV="1">
              <a:off x="4155633" y="5035247"/>
              <a:ext cx="2650431" cy="242221"/>
            </a:xfrm>
            <a:custGeom>
              <a:avLst/>
              <a:gdLst/>
              <a:ahLst/>
              <a:cxnLst/>
              <a:rect l="l" t="t" r="r" b="b"/>
              <a:pathLst>
                <a:path w="1501775">
                  <a:moveTo>
                    <a:pt x="150119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4" name="object 73">
              <a:extLst>
                <a:ext uri="{FF2B5EF4-FFF2-40B4-BE49-F238E27FC236}">
                  <a16:creationId xmlns:a16="http://schemas.microsoft.com/office/drawing/2014/main" id="{691946AE-1767-4778-9EA3-C35A6CE89980}"/>
                </a:ext>
              </a:extLst>
            </p:cNvPr>
            <p:cNvSpPr/>
            <p:nvPr/>
          </p:nvSpPr>
          <p:spPr>
            <a:xfrm flipV="1">
              <a:off x="4047064" y="5223042"/>
              <a:ext cx="162996" cy="162996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47751" y="0"/>
                  </a:moveTo>
                  <a:lnTo>
                    <a:pt x="29167" y="3753"/>
                  </a:lnTo>
                  <a:lnTo>
                    <a:pt x="13989" y="13989"/>
                  </a:lnTo>
                  <a:lnTo>
                    <a:pt x="3753" y="29167"/>
                  </a:lnTo>
                  <a:lnTo>
                    <a:pt x="0" y="47752"/>
                  </a:lnTo>
                  <a:lnTo>
                    <a:pt x="3753" y="66336"/>
                  </a:lnTo>
                  <a:lnTo>
                    <a:pt x="13989" y="81514"/>
                  </a:lnTo>
                  <a:lnTo>
                    <a:pt x="29167" y="91750"/>
                  </a:lnTo>
                  <a:lnTo>
                    <a:pt x="47751" y="95504"/>
                  </a:lnTo>
                  <a:lnTo>
                    <a:pt x="66336" y="91750"/>
                  </a:lnTo>
                  <a:lnTo>
                    <a:pt x="81514" y="81514"/>
                  </a:lnTo>
                  <a:lnTo>
                    <a:pt x="91750" y="66336"/>
                  </a:lnTo>
                  <a:lnTo>
                    <a:pt x="95503" y="47752"/>
                  </a:lnTo>
                  <a:lnTo>
                    <a:pt x="91750" y="29167"/>
                  </a:lnTo>
                  <a:lnTo>
                    <a:pt x="81514" y="13989"/>
                  </a:lnTo>
                  <a:lnTo>
                    <a:pt x="66336" y="3753"/>
                  </a:lnTo>
                  <a:lnTo>
                    <a:pt x="47751" y="0"/>
                  </a:lnTo>
                  <a:close/>
                </a:path>
              </a:pathLst>
            </a:custGeom>
            <a:solidFill>
              <a:srgbClr val="818285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1F03E56-73A2-4503-9426-D652DA613AA6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Дополнительные опции</a:t>
            </a: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4CA56BE8-DC8A-4A7D-B534-569E60FDBA81}"/>
              </a:ext>
            </a:extLst>
          </p:cNvPr>
          <p:cNvCxnSpPr>
            <a:cxnSpLocks/>
          </p:cNvCxnSpPr>
          <p:nvPr/>
        </p:nvCxnSpPr>
        <p:spPr>
          <a:xfrm>
            <a:off x="8092440" y="587237"/>
            <a:ext cx="409956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7294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9">
      <a:dk1>
        <a:srgbClr val="292929"/>
      </a:dk1>
      <a:lt1>
        <a:sysClr val="window" lastClr="FFFFFF"/>
      </a:lt1>
      <a:dk2>
        <a:srgbClr val="292929"/>
      </a:dk2>
      <a:lt2>
        <a:srgbClr val="FFFFFF"/>
      </a:lt2>
      <a:accent1>
        <a:srgbClr val="0B478F"/>
      </a:accent1>
      <a:accent2>
        <a:srgbClr val="0B478F"/>
      </a:accent2>
      <a:accent3>
        <a:srgbClr val="0B478F"/>
      </a:accent3>
      <a:accent4>
        <a:srgbClr val="0B478F"/>
      </a:accent4>
      <a:accent5>
        <a:srgbClr val="0B478F"/>
      </a:accent5>
      <a:accent6>
        <a:srgbClr val="0B478F"/>
      </a:accent6>
      <a:hlink>
        <a:srgbClr val="0B478F"/>
      </a:hlink>
      <a:folHlink>
        <a:srgbClr val="292929"/>
      </a:folHlink>
    </a:clrScheme>
    <a:fontScheme name="Другая 1">
      <a:majorFont>
        <a:latin typeface="opensans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599</TotalTime>
  <Words>183</Words>
  <Application>Microsoft Office PowerPoint</Application>
  <PresentationFormat>Широкоэкранный</PresentationFormat>
  <Paragraphs>66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Arimo</vt:lpstr>
      <vt:lpstr>Calibri</vt:lpstr>
      <vt:lpstr>Montserrat ExtraBold</vt:lpstr>
      <vt:lpstr>Montserrat Medium</vt:lpstr>
      <vt:lpstr>opensans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Чеканова</dc:creator>
  <cp:lastModifiedBy>Баркова Татьяна</cp:lastModifiedBy>
  <cp:revision>41</cp:revision>
  <dcterms:created xsi:type="dcterms:W3CDTF">2024-08-31T11:38:16Z</dcterms:created>
  <dcterms:modified xsi:type="dcterms:W3CDTF">2024-12-04T09:00:54Z</dcterms:modified>
</cp:coreProperties>
</file>